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4"/>
  </p:notesMasterIdLst>
  <p:handoutMasterIdLst>
    <p:handoutMasterId r:id="rId45"/>
  </p:handoutMasterIdLst>
  <p:sldIdLst>
    <p:sldId id="381" r:id="rId2"/>
    <p:sldId id="415" r:id="rId3"/>
    <p:sldId id="416" r:id="rId4"/>
    <p:sldId id="417" r:id="rId5"/>
    <p:sldId id="418" r:id="rId6"/>
    <p:sldId id="454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11" r:id="rId43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13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B88ED-67C6-41C4-9E46-C6C02E82334B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06FF87-024A-4E02-85DF-4BCFB5F86EC3}">
      <dgm:prSet phldrT="[Text]" custT="1"/>
      <dgm:spPr/>
      <dgm:t>
        <a:bodyPr/>
        <a:lstStyle/>
        <a:p>
          <a:r>
            <a:rPr lang="en-US" sz="2800" b="1" dirty="0"/>
            <a:t>User</a:t>
          </a:r>
        </a:p>
      </dgm:t>
    </dgm:pt>
    <dgm:pt modelId="{D3E21023-392A-4038-94B9-7E375102DED2}" type="parTrans" cxnId="{D8591230-8893-465B-80E5-A6DEC3244EDC}">
      <dgm:prSet/>
      <dgm:spPr/>
      <dgm:t>
        <a:bodyPr/>
        <a:lstStyle/>
        <a:p>
          <a:endParaRPr lang="en-US" sz="3600" b="1"/>
        </a:p>
      </dgm:t>
    </dgm:pt>
    <dgm:pt modelId="{ABBFF14A-A914-4048-B884-6F1CF65986DC}" type="sibTrans" cxnId="{D8591230-8893-465B-80E5-A6DEC3244EDC}">
      <dgm:prSet/>
      <dgm:spPr/>
      <dgm:t>
        <a:bodyPr/>
        <a:lstStyle/>
        <a:p>
          <a:endParaRPr lang="en-US" sz="3600" b="1"/>
        </a:p>
      </dgm:t>
    </dgm:pt>
    <dgm:pt modelId="{87A594E9-A80B-4E28-9E24-367A1997327E}">
      <dgm:prSet phldrT="[Text]" custT="1"/>
      <dgm:spPr/>
      <dgm:t>
        <a:bodyPr/>
        <a:lstStyle/>
        <a:p>
          <a:r>
            <a:rPr lang="en-US" sz="2000" b="1" dirty="0"/>
            <a:t>Application Software</a:t>
          </a:r>
        </a:p>
      </dgm:t>
    </dgm:pt>
    <dgm:pt modelId="{0B20D3E9-8829-44E6-BC8D-DBC9C5263E90}" type="parTrans" cxnId="{A90B0011-1D69-4647-BC28-FBE65177A918}">
      <dgm:prSet/>
      <dgm:spPr/>
      <dgm:t>
        <a:bodyPr/>
        <a:lstStyle/>
        <a:p>
          <a:endParaRPr lang="en-US" sz="3600" b="1"/>
        </a:p>
      </dgm:t>
    </dgm:pt>
    <dgm:pt modelId="{F4F1A2FC-AF8C-4C0F-BDE5-2E84E0F35CA4}" type="sibTrans" cxnId="{A90B0011-1D69-4647-BC28-FBE65177A918}">
      <dgm:prSet/>
      <dgm:spPr/>
      <dgm:t>
        <a:bodyPr/>
        <a:lstStyle/>
        <a:p>
          <a:endParaRPr lang="en-US" sz="3600" b="1"/>
        </a:p>
      </dgm:t>
    </dgm:pt>
    <dgm:pt modelId="{2DF9C94D-5500-410E-AFF8-F7F150C766DD}">
      <dgm:prSet phldrT="[Text]" custT="1"/>
      <dgm:spPr/>
      <dgm:t>
        <a:bodyPr/>
        <a:lstStyle/>
        <a:p>
          <a:r>
            <a:rPr lang="en-US" sz="2000" b="1" dirty="0"/>
            <a:t>Operating System</a:t>
          </a:r>
        </a:p>
      </dgm:t>
    </dgm:pt>
    <dgm:pt modelId="{09E95284-E133-4346-8049-52B1546359B6}" type="parTrans" cxnId="{9FF26240-3EBC-4992-95D3-37CCE9FEAE7C}">
      <dgm:prSet/>
      <dgm:spPr/>
      <dgm:t>
        <a:bodyPr/>
        <a:lstStyle/>
        <a:p>
          <a:endParaRPr lang="en-US" sz="3600" b="1"/>
        </a:p>
      </dgm:t>
    </dgm:pt>
    <dgm:pt modelId="{E74AAA2F-FC87-41E6-85C8-DF9B2E61A8AC}" type="sibTrans" cxnId="{9FF26240-3EBC-4992-95D3-37CCE9FEAE7C}">
      <dgm:prSet/>
      <dgm:spPr/>
      <dgm:t>
        <a:bodyPr/>
        <a:lstStyle/>
        <a:p>
          <a:endParaRPr lang="en-US" sz="3600" b="1"/>
        </a:p>
      </dgm:t>
    </dgm:pt>
    <dgm:pt modelId="{CFFA73A6-6B3C-4911-BF68-955AC3A91D6C}">
      <dgm:prSet phldrT="[Text]" custT="1"/>
      <dgm:spPr/>
      <dgm:t>
        <a:bodyPr/>
        <a:lstStyle/>
        <a:p>
          <a:r>
            <a:rPr lang="en-US" sz="2400" b="1" dirty="0"/>
            <a:t>Hardware</a:t>
          </a:r>
        </a:p>
      </dgm:t>
    </dgm:pt>
    <dgm:pt modelId="{A6AAED6C-339C-4D1D-ABB7-BF06DD1B9C1D}" type="parTrans" cxnId="{5D10C907-08F0-4388-9BC6-02DCEC1F94DA}">
      <dgm:prSet/>
      <dgm:spPr/>
      <dgm:t>
        <a:bodyPr/>
        <a:lstStyle/>
        <a:p>
          <a:endParaRPr lang="en-US" sz="3600" b="1"/>
        </a:p>
      </dgm:t>
    </dgm:pt>
    <dgm:pt modelId="{2D476609-54EB-4DB3-A253-ACEB1C8BCC02}" type="sibTrans" cxnId="{5D10C907-08F0-4388-9BC6-02DCEC1F94DA}">
      <dgm:prSet/>
      <dgm:spPr/>
      <dgm:t>
        <a:bodyPr/>
        <a:lstStyle/>
        <a:p>
          <a:endParaRPr lang="en-US" sz="3600" b="1"/>
        </a:p>
      </dgm:t>
    </dgm:pt>
    <dgm:pt modelId="{214B7B3D-7718-41F8-9349-3A32A9F621D5}" type="pres">
      <dgm:prSet presAssocID="{7B5B88ED-67C6-41C4-9E46-C6C02E82334B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0C7FA2-2B2A-48A5-92F0-B3DBFBAA09FA}" type="pres">
      <dgm:prSet presAssocID="{7B5B88ED-67C6-41C4-9E46-C6C02E82334B}" presName="comp1" presStyleCnt="0"/>
      <dgm:spPr/>
    </dgm:pt>
    <dgm:pt modelId="{446591CB-8E91-49DC-9022-914F075F48D0}" type="pres">
      <dgm:prSet presAssocID="{7B5B88ED-67C6-41C4-9E46-C6C02E82334B}" presName="circle1" presStyleLbl="node1" presStyleIdx="0" presStyleCnt="4"/>
      <dgm:spPr/>
      <dgm:t>
        <a:bodyPr/>
        <a:lstStyle/>
        <a:p>
          <a:endParaRPr lang="en-US"/>
        </a:p>
      </dgm:t>
    </dgm:pt>
    <dgm:pt modelId="{22318EDE-56CA-4B5C-B8D9-007D018D3278}" type="pres">
      <dgm:prSet presAssocID="{7B5B88ED-67C6-41C4-9E46-C6C02E82334B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2D0CE-F2EB-4DDC-977E-42BD749D7215}" type="pres">
      <dgm:prSet presAssocID="{7B5B88ED-67C6-41C4-9E46-C6C02E82334B}" presName="comp2" presStyleCnt="0"/>
      <dgm:spPr/>
    </dgm:pt>
    <dgm:pt modelId="{86780C37-6DF7-41F6-91B5-31793B731973}" type="pres">
      <dgm:prSet presAssocID="{7B5B88ED-67C6-41C4-9E46-C6C02E82334B}" presName="circle2" presStyleLbl="node1" presStyleIdx="1" presStyleCnt="4" custScaleX="125000"/>
      <dgm:spPr/>
      <dgm:t>
        <a:bodyPr/>
        <a:lstStyle/>
        <a:p>
          <a:endParaRPr lang="en-US"/>
        </a:p>
      </dgm:t>
    </dgm:pt>
    <dgm:pt modelId="{4BEB583C-981E-419E-828E-04DC5915E043}" type="pres">
      <dgm:prSet presAssocID="{7B5B88ED-67C6-41C4-9E46-C6C02E82334B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4A9C0-28A2-4C82-A898-69B8B1B27AC7}" type="pres">
      <dgm:prSet presAssocID="{7B5B88ED-67C6-41C4-9E46-C6C02E82334B}" presName="comp3" presStyleCnt="0"/>
      <dgm:spPr/>
    </dgm:pt>
    <dgm:pt modelId="{D7ED5160-481D-4722-AB63-891269096BDE}" type="pres">
      <dgm:prSet presAssocID="{7B5B88ED-67C6-41C4-9E46-C6C02E82334B}" presName="circle3" presStyleLbl="node1" presStyleIdx="2" presStyleCnt="4" custScaleX="120854"/>
      <dgm:spPr/>
      <dgm:t>
        <a:bodyPr/>
        <a:lstStyle/>
        <a:p>
          <a:endParaRPr lang="en-US"/>
        </a:p>
      </dgm:t>
    </dgm:pt>
    <dgm:pt modelId="{45A6B476-4500-45F2-AD25-2B166CC7A44B}" type="pres">
      <dgm:prSet presAssocID="{7B5B88ED-67C6-41C4-9E46-C6C02E82334B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D7070-486B-417C-A88B-7EB0F4F6EB97}" type="pres">
      <dgm:prSet presAssocID="{7B5B88ED-67C6-41C4-9E46-C6C02E82334B}" presName="comp4" presStyleCnt="0"/>
      <dgm:spPr/>
    </dgm:pt>
    <dgm:pt modelId="{A3459233-1A95-4FEA-B26B-110E58F1D9FC}" type="pres">
      <dgm:prSet presAssocID="{7B5B88ED-67C6-41C4-9E46-C6C02E82334B}" presName="circle4" presStyleLbl="node1" presStyleIdx="3" presStyleCnt="4" custScaleX="138408" custScaleY="91426"/>
      <dgm:spPr/>
      <dgm:t>
        <a:bodyPr/>
        <a:lstStyle/>
        <a:p>
          <a:endParaRPr lang="en-US"/>
        </a:p>
      </dgm:t>
    </dgm:pt>
    <dgm:pt modelId="{6414E2BB-00B0-45F9-8ECC-5332578EE631}" type="pres">
      <dgm:prSet presAssocID="{7B5B88ED-67C6-41C4-9E46-C6C02E82334B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10C907-08F0-4388-9BC6-02DCEC1F94DA}" srcId="{7B5B88ED-67C6-41C4-9E46-C6C02E82334B}" destId="{CFFA73A6-6B3C-4911-BF68-955AC3A91D6C}" srcOrd="3" destOrd="0" parTransId="{A6AAED6C-339C-4D1D-ABB7-BF06DD1B9C1D}" sibTransId="{2D476609-54EB-4DB3-A253-ACEB1C8BCC02}"/>
    <dgm:cxn modelId="{DC0CB082-8B4E-4ECA-A62F-90C109A02381}" type="presOf" srcId="{1D06FF87-024A-4E02-85DF-4BCFB5F86EC3}" destId="{446591CB-8E91-49DC-9022-914F075F48D0}" srcOrd="0" destOrd="0" presId="urn:microsoft.com/office/officeart/2005/8/layout/venn2"/>
    <dgm:cxn modelId="{DFC6A5CE-ADB0-4490-BDEB-23D517245D4A}" type="presOf" srcId="{CFFA73A6-6B3C-4911-BF68-955AC3A91D6C}" destId="{6414E2BB-00B0-45F9-8ECC-5332578EE631}" srcOrd="1" destOrd="0" presId="urn:microsoft.com/office/officeart/2005/8/layout/venn2"/>
    <dgm:cxn modelId="{6D7173E6-8680-4BF0-A651-7DBAC5CDE770}" type="presOf" srcId="{CFFA73A6-6B3C-4911-BF68-955AC3A91D6C}" destId="{A3459233-1A95-4FEA-B26B-110E58F1D9FC}" srcOrd="0" destOrd="0" presId="urn:microsoft.com/office/officeart/2005/8/layout/venn2"/>
    <dgm:cxn modelId="{341815F3-6CF8-4A26-9FEE-EC464031C87F}" type="presOf" srcId="{87A594E9-A80B-4E28-9E24-367A1997327E}" destId="{4BEB583C-981E-419E-828E-04DC5915E043}" srcOrd="1" destOrd="0" presId="urn:microsoft.com/office/officeart/2005/8/layout/venn2"/>
    <dgm:cxn modelId="{9FD144C8-CBE9-45E1-B53F-24FA4033E364}" type="presOf" srcId="{2DF9C94D-5500-410E-AFF8-F7F150C766DD}" destId="{45A6B476-4500-45F2-AD25-2B166CC7A44B}" srcOrd="1" destOrd="0" presId="urn:microsoft.com/office/officeart/2005/8/layout/venn2"/>
    <dgm:cxn modelId="{AEDFB898-69C5-4DE0-9447-395B9A558CA8}" type="presOf" srcId="{1D06FF87-024A-4E02-85DF-4BCFB5F86EC3}" destId="{22318EDE-56CA-4B5C-B8D9-007D018D3278}" srcOrd="1" destOrd="0" presId="urn:microsoft.com/office/officeart/2005/8/layout/venn2"/>
    <dgm:cxn modelId="{E1CCBD2D-89BF-473D-8363-9DF1ABDFFC80}" type="presOf" srcId="{7B5B88ED-67C6-41C4-9E46-C6C02E82334B}" destId="{214B7B3D-7718-41F8-9349-3A32A9F621D5}" srcOrd="0" destOrd="0" presId="urn:microsoft.com/office/officeart/2005/8/layout/venn2"/>
    <dgm:cxn modelId="{D8591230-8893-465B-80E5-A6DEC3244EDC}" srcId="{7B5B88ED-67C6-41C4-9E46-C6C02E82334B}" destId="{1D06FF87-024A-4E02-85DF-4BCFB5F86EC3}" srcOrd="0" destOrd="0" parTransId="{D3E21023-392A-4038-94B9-7E375102DED2}" sibTransId="{ABBFF14A-A914-4048-B884-6F1CF65986DC}"/>
    <dgm:cxn modelId="{58693BAA-24BC-4932-B4F0-4DDFB99CB0FF}" type="presOf" srcId="{87A594E9-A80B-4E28-9E24-367A1997327E}" destId="{86780C37-6DF7-41F6-91B5-31793B731973}" srcOrd="0" destOrd="0" presId="urn:microsoft.com/office/officeart/2005/8/layout/venn2"/>
    <dgm:cxn modelId="{4CAD2419-4432-45FC-B23D-FEA0D8D1832F}" type="presOf" srcId="{2DF9C94D-5500-410E-AFF8-F7F150C766DD}" destId="{D7ED5160-481D-4722-AB63-891269096BDE}" srcOrd="0" destOrd="0" presId="urn:microsoft.com/office/officeart/2005/8/layout/venn2"/>
    <dgm:cxn modelId="{9FF26240-3EBC-4992-95D3-37CCE9FEAE7C}" srcId="{7B5B88ED-67C6-41C4-9E46-C6C02E82334B}" destId="{2DF9C94D-5500-410E-AFF8-F7F150C766DD}" srcOrd="2" destOrd="0" parTransId="{09E95284-E133-4346-8049-52B1546359B6}" sibTransId="{E74AAA2F-FC87-41E6-85C8-DF9B2E61A8AC}"/>
    <dgm:cxn modelId="{A90B0011-1D69-4647-BC28-FBE65177A918}" srcId="{7B5B88ED-67C6-41C4-9E46-C6C02E82334B}" destId="{87A594E9-A80B-4E28-9E24-367A1997327E}" srcOrd="1" destOrd="0" parTransId="{0B20D3E9-8829-44E6-BC8D-DBC9C5263E90}" sibTransId="{F4F1A2FC-AF8C-4C0F-BDE5-2E84E0F35CA4}"/>
    <dgm:cxn modelId="{4C93C67A-88FB-4430-BEE1-C9CDFF39261D}" type="presParOf" srcId="{214B7B3D-7718-41F8-9349-3A32A9F621D5}" destId="{B30C7FA2-2B2A-48A5-92F0-B3DBFBAA09FA}" srcOrd="0" destOrd="0" presId="urn:microsoft.com/office/officeart/2005/8/layout/venn2"/>
    <dgm:cxn modelId="{DB12E9BE-4DF3-4C14-82B8-7DE508665B53}" type="presParOf" srcId="{B30C7FA2-2B2A-48A5-92F0-B3DBFBAA09FA}" destId="{446591CB-8E91-49DC-9022-914F075F48D0}" srcOrd="0" destOrd="0" presId="urn:microsoft.com/office/officeart/2005/8/layout/venn2"/>
    <dgm:cxn modelId="{96E99B02-0ADF-4B92-A30A-62F74D0FF524}" type="presParOf" srcId="{B30C7FA2-2B2A-48A5-92F0-B3DBFBAA09FA}" destId="{22318EDE-56CA-4B5C-B8D9-007D018D3278}" srcOrd="1" destOrd="0" presId="urn:microsoft.com/office/officeart/2005/8/layout/venn2"/>
    <dgm:cxn modelId="{D492F9C9-8B3F-4C1A-ACED-3A2D3D3EA55F}" type="presParOf" srcId="{214B7B3D-7718-41F8-9349-3A32A9F621D5}" destId="{5492D0CE-F2EB-4DDC-977E-42BD749D7215}" srcOrd="1" destOrd="0" presId="urn:microsoft.com/office/officeart/2005/8/layout/venn2"/>
    <dgm:cxn modelId="{C94F13D8-D8F0-4221-A46C-741BD32C580D}" type="presParOf" srcId="{5492D0CE-F2EB-4DDC-977E-42BD749D7215}" destId="{86780C37-6DF7-41F6-91B5-31793B731973}" srcOrd="0" destOrd="0" presId="urn:microsoft.com/office/officeart/2005/8/layout/venn2"/>
    <dgm:cxn modelId="{A526E80D-486D-4463-BFE8-CD94F2D3B13A}" type="presParOf" srcId="{5492D0CE-F2EB-4DDC-977E-42BD749D7215}" destId="{4BEB583C-981E-419E-828E-04DC5915E043}" srcOrd="1" destOrd="0" presId="urn:microsoft.com/office/officeart/2005/8/layout/venn2"/>
    <dgm:cxn modelId="{841316A8-0E3F-4066-BDF2-E5A0DE53E2C9}" type="presParOf" srcId="{214B7B3D-7718-41F8-9349-3A32A9F621D5}" destId="{9924A9C0-28A2-4C82-A898-69B8B1B27AC7}" srcOrd="2" destOrd="0" presId="urn:microsoft.com/office/officeart/2005/8/layout/venn2"/>
    <dgm:cxn modelId="{5329D010-813B-4DFE-A31B-6D7BCF976A12}" type="presParOf" srcId="{9924A9C0-28A2-4C82-A898-69B8B1B27AC7}" destId="{D7ED5160-481D-4722-AB63-891269096BDE}" srcOrd="0" destOrd="0" presId="urn:microsoft.com/office/officeart/2005/8/layout/venn2"/>
    <dgm:cxn modelId="{07428A4E-4B37-48D5-8E33-7AC6D5596754}" type="presParOf" srcId="{9924A9C0-28A2-4C82-A898-69B8B1B27AC7}" destId="{45A6B476-4500-45F2-AD25-2B166CC7A44B}" srcOrd="1" destOrd="0" presId="urn:microsoft.com/office/officeart/2005/8/layout/venn2"/>
    <dgm:cxn modelId="{255C8BA5-C74A-41D6-8B41-D3E58D2D26F7}" type="presParOf" srcId="{214B7B3D-7718-41F8-9349-3A32A9F621D5}" destId="{A42D7070-486B-417C-A88B-7EB0F4F6EB97}" srcOrd="3" destOrd="0" presId="urn:microsoft.com/office/officeart/2005/8/layout/venn2"/>
    <dgm:cxn modelId="{D24CBB07-8FFE-4FD4-B79F-5AB8B37E39AE}" type="presParOf" srcId="{A42D7070-486B-417C-A88B-7EB0F4F6EB97}" destId="{A3459233-1A95-4FEA-B26B-110E58F1D9FC}" srcOrd="0" destOrd="0" presId="urn:microsoft.com/office/officeart/2005/8/layout/venn2"/>
    <dgm:cxn modelId="{18CDB28C-DD9E-4452-8A5C-6A8DCE0A0BBC}" type="presParOf" srcId="{A42D7070-486B-417C-A88B-7EB0F4F6EB97}" destId="{6414E2BB-00B0-45F9-8ECC-5332578EE63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591CB-8E91-49DC-9022-914F075F48D0}">
      <dsp:nvSpPr>
        <dsp:cNvPr id="0" name=""/>
        <dsp:cNvSpPr/>
      </dsp:nvSpPr>
      <dsp:spPr>
        <a:xfrm>
          <a:off x="0" y="98821"/>
          <a:ext cx="4267200" cy="42672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User</a:t>
          </a:r>
        </a:p>
      </dsp:txBody>
      <dsp:txXfrm>
        <a:off x="1537045" y="312181"/>
        <a:ext cx="1193109" cy="640080"/>
      </dsp:txXfrm>
    </dsp:sp>
    <dsp:sp modelId="{86780C37-6DF7-41F6-91B5-31793B731973}">
      <dsp:nvSpPr>
        <dsp:cNvPr id="0" name=""/>
        <dsp:cNvSpPr/>
      </dsp:nvSpPr>
      <dsp:spPr>
        <a:xfrm>
          <a:off x="0" y="952261"/>
          <a:ext cx="4267200" cy="3413760"/>
        </a:xfrm>
        <a:prstGeom prst="ellips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Application Software</a:t>
          </a:r>
        </a:p>
      </dsp:txBody>
      <dsp:txXfrm>
        <a:off x="1387906" y="1157087"/>
        <a:ext cx="1491386" cy="614476"/>
      </dsp:txXfrm>
    </dsp:sp>
    <dsp:sp modelId="{D7ED5160-481D-4722-AB63-891269096BDE}">
      <dsp:nvSpPr>
        <dsp:cNvPr id="0" name=""/>
        <dsp:cNvSpPr/>
      </dsp:nvSpPr>
      <dsp:spPr>
        <a:xfrm>
          <a:off x="586475" y="1805701"/>
          <a:ext cx="3094249" cy="2560320"/>
        </a:xfrm>
        <a:prstGeom prst="ellips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Operating System</a:t>
          </a:r>
        </a:p>
      </dsp:txBody>
      <dsp:txXfrm>
        <a:off x="1412639" y="1997725"/>
        <a:ext cx="1441920" cy="576072"/>
      </dsp:txXfrm>
    </dsp:sp>
    <dsp:sp modelId="{A3459233-1A95-4FEA-B26B-110E58F1D9FC}">
      <dsp:nvSpPr>
        <dsp:cNvPr id="0" name=""/>
        <dsp:cNvSpPr/>
      </dsp:nvSpPr>
      <dsp:spPr>
        <a:xfrm>
          <a:off x="952370" y="2732315"/>
          <a:ext cx="2362458" cy="1560532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Hardware</a:t>
          </a:r>
        </a:p>
      </dsp:txBody>
      <dsp:txXfrm>
        <a:off x="1298344" y="3122448"/>
        <a:ext cx="1670510" cy="78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9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2"/>
            <a:ext cx="4028440" cy="3519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CE814-C9AB-45E0-A7AC-E1ABA0134393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444"/>
            <a:ext cx="4028440" cy="3519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658444"/>
            <a:ext cx="4028440" cy="3519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D8A50-76D2-4697-A4D1-48390C391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57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F67B7E0-A9E4-4C23-9500-54FC39F6CC70}" type="datetimeFigureOut">
              <a:rPr lang="en-US"/>
              <a:pPr>
                <a:defRPr/>
              </a:pPr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329940"/>
            <a:ext cx="7437120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658664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C616E79-AA16-4E89-A27D-B63A705B5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74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A1A4A-6D65-4D69-80D8-E670374FB17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2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8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E2F2-5CDB-41BB-A056-D7AC8ADC6A7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2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A36B-AEA2-4750-8AC9-B5F4C4CD4D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3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C9F1-870E-4BCC-AB5F-C4B50ABAB47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6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B29F-96B4-43D3-B1C1-30FFC7603D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6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2C76-C3D5-4170-A03C-24BC279B66A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3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2C90-110F-4FD8-A89C-311E10ED4B7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3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704D-F750-40BF-B5CF-CE64FF2170E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5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CF32-CA4C-4026-89EC-4498C3D28E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1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6A15-3E89-4824-AC3F-8424C2467C2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5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A8EF3-EEFC-4AF1-83CA-FCAFA70355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8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A3B7-BF12-467A-932C-E8164F4C27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5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3701802-1010-46B9-BED8-4ED426230A7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3/15/2021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863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26574"/>
            <a:ext cx="7886700" cy="13909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Debre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Markos University</a:t>
            </a:r>
            <a:b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Technology</a:t>
            </a:r>
            <a:b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Technology Academy Program</a:t>
            </a:r>
            <a:b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07268"/>
            <a:ext cx="7886700" cy="20827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Course Title: </a:t>
            </a:r>
            <a:r>
              <a:rPr lang="en-US" dirty="0" smtClean="0">
                <a:solidFill>
                  <a:srgbClr val="FF0000"/>
                </a:solidFill>
              </a:rPr>
              <a:t>Data Communication and Computer Networks </a:t>
            </a:r>
            <a:r>
              <a:rPr lang="en-US" dirty="0"/>
              <a:t>(ITec-3101)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300" b="1" dirty="0" smtClean="0"/>
              <a:t>Chapter: Two </a:t>
            </a:r>
            <a:endParaRPr lang="en-US" sz="3300" b="1" dirty="0"/>
          </a:p>
          <a:p>
            <a:pPr marL="0" lvl="1" indent="0" algn="ctr">
              <a:spcBef>
                <a:spcPts val="750"/>
              </a:spcBef>
              <a:buNone/>
            </a:pPr>
            <a:r>
              <a:rPr lang="en-US" b="1" dirty="0" smtClean="0">
                <a:latin typeface="Andalus" pitchFamily="18" charset="-78"/>
                <a:cs typeface="Andalus" pitchFamily="18" charset="-78"/>
              </a:rPr>
              <a:t>Computer Network </a:t>
            </a:r>
            <a:endParaRPr lang="en-US" dirty="0">
              <a:solidFill>
                <a:srgbClr val="0066FF"/>
              </a:solidFill>
            </a:endParaRPr>
          </a:p>
        </p:txBody>
      </p:sp>
      <p:pic>
        <p:nvPicPr>
          <p:cNvPr id="4" name="Picture 3" descr="F:\images.jpe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152399"/>
            <a:ext cx="685800" cy="707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8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-01">
            <a:extLst>
              <a:ext uri="{FF2B5EF4-FFF2-40B4-BE49-F238E27FC236}">
                <a16:creationId xmlns:a16="http://schemas.microsoft.com/office/drawing/2014/main" id="{D6BCBF2A-13E9-4C49-A54A-9ED3D162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1" y="113657"/>
            <a:ext cx="3129657" cy="159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E106E-E76F-4924-A837-8F6BE862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1014"/>
            <a:ext cx="7886700" cy="699465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A509-15EC-4424-89AB-A968BE19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63047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Nyala" panose="02000504070300020003" pitchFamily="2" charset="0"/>
              </a:rPr>
              <a:t>Server-based networks (client/server)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More computers (10 or more), have </a:t>
            </a:r>
            <a:r>
              <a:rPr lang="en-US" sz="3200" b="1" dirty="0">
                <a:latin typeface="Nyala" panose="02000504070300020003" pitchFamily="2" charset="0"/>
              </a:rPr>
              <a:t>dedicated servers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May have </a:t>
            </a:r>
            <a:r>
              <a:rPr lang="en-US" sz="3200" b="1" dirty="0">
                <a:latin typeface="Nyala" panose="02000504070300020003" pitchFamily="2" charset="0"/>
              </a:rPr>
              <a:t>separate servers </a:t>
            </a:r>
            <a:r>
              <a:rPr lang="en-US" sz="3200" dirty="0">
                <a:latin typeface="Nyala" panose="02000504070300020003" pitchFamily="2" charset="0"/>
              </a:rPr>
              <a:t>for file storage, web, printing, email and for storing and running application software.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More </a:t>
            </a:r>
            <a:r>
              <a:rPr lang="en-US" sz="3200" b="1" dirty="0">
                <a:latin typeface="Nyala" panose="02000504070300020003" pitchFamily="2" charset="0"/>
              </a:rPr>
              <a:t>complex </a:t>
            </a:r>
            <a:r>
              <a:rPr lang="en-US" sz="3200" dirty="0">
                <a:latin typeface="Nyala" panose="02000504070300020003" pitchFamily="2" charset="0"/>
              </a:rPr>
              <a:t>to install, configure, and manage, a server-based network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Centrally </a:t>
            </a:r>
            <a:r>
              <a:rPr lang="en-US" sz="3200" b="1" dirty="0">
                <a:latin typeface="Nyala" panose="02000504070300020003" pitchFamily="2" charset="0"/>
              </a:rPr>
              <a:t>administered</a:t>
            </a:r>
            <a:r>
              <a:rPr lang="en-US" sz="3200" dirty="0">
                <a:latin typeface="Nyala" panose="02000504070300020003" pitchFamily="2" charset="0"/>
              </a:rPr>
              <a:t> and controlled </a:t>
            </a:r>
          </a:p>
          <a:p>
            <a:pPr lvl="1"/>
            <a:r>
              <a:rPr lang="en-US" sz="3200" b="1" dirty="0">
                <a:latin typeface="Nyala" panose="02000504070300020003" pitchFamily="2" charset="0"/>
              </a:rPr>
              <a:t>Security</a:t>
            </a:r>
            <a:r>
              <a:rPr lang="en-US" sz="3200" dirty="0">
                <a:latin typeface="Nyala" panose="02000504070300020003" pitchFamily="2" charset="0"/>
              </a:rPr>
              <a:t> is often the primary reason for choosing, backups can be scheduled, support thousands of users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4623F-C7D6-4CBE-8C01-666DFA6C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A2B6B-C54F-42C6-9E48-CC021CDC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67" y="106686"/>
            <a:ext cx="3088033" cy="348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6BCA1-E628-4F41-A130-42687F09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0283"/>
            <a:ext cx="7886700" cy="696827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1CE4-C309-415B-B23C-8334B4E8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34" y="1070708"/>
            <a:ext cx="6439866" cy="5101492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latin typeface="Nyala" panose="02000504070300020003" pitchFamily="2" charset="0"/>
              </a:rPr>
              <a:t>Network Topologies</a:t>
            </a:r>
            <a:endParaRPr lang="en-US" sz="2800" dirty="0">
              <a:latin typeface="Nyala" panose="02000504070300020003" pitchFamily="2" charset="0"/>
            </a:endParaRPr>
          </a:p>
          <a:p>
            <a:pPr lvl="1" algn="just"/>
            <a:r>
              <a:rPr lang="en-US" sz="2800" b="1" dirty="0">
                <a:latin typeface="Nyala" panose="02000504070300020003" pitchFamily="2" charset="0"/>
              </a:rPr>
              <a:t>physical topology </a:t>
            </a:r>
            <a:r>
              <a:rPr lang="en-US" sz="2800" dirty="0">
                <a:latin typeface="Nyala" panose="02000504070300020003" pitchFamily="2" charset="0"/>
              </a:rPr>
              <a:t>– </a:t>
            </a:r>
          </a:p>
          <a:p>
            <a:pPr lvl="2" algn="just"/>
            <a:r>
              <a:rPr lang="en-US" sz="2400" dirty="0">
                <a:latin typeface="Nyala" panose="02000504070300020003" pitchFamily="2" charset="0"/>
              </a:rPr>
              <a:t>Actual layout of the physical components such as computer, media etc. </a:t>
            </a:r>
          </a:p>
          <a:p>
            <a:pPr lvl="2" algn="just"/>
            <a:r>
              <a:rPr lang="en-US" sz="2400" dirty="0">
                <a:latin typeface="Nyala" panose="02000504070300020003" pitchFamily="2" charset="0"/>
              </a:rPr>
              <a:t>The arrangement or physical layout / structure of computers, cables, and other components on the network, </a:t>
            </a:r>
          </a:p>
          <a:p>
            <a:pPr lvl="3" algn="just"/>
            <a:r>
              <a:rPr lang="en-US" sz="2000" dirty="0">
                <a:latin typeface="Nyala" panose="02000504070300020003" pitchFamily="2" charset="0"/>
              </a:rPr>
              <a:t>Also called Physical layout, Design, Diagram or Map.</a:t>
            </a:r>
          </a:p>
          <a:p>
            <a:pPr lvl="1" algn="just"/>
            <a:r>
              <a:rPr lang="en-US" sz="2800" b="1" dirty="0">
                <a:latin typeface="Nyala" panose="02000504070300020003" pitchFamily="2" charset="0"/>
              </a:rPr>
              <a:t>logical topology </a:t>
            </a:r>
            <a:r>
              <a:rPr lang="en-US" sz="2800" dirty="0">
                <a:latin typeface="Nyala" panose="02000504070300020003" pitchFamily="2" charset="0"/>
              </a:rPr>
              <a:t>– </a:t>
            </a:r>
          </a:p>
          <a:p>
            <a:pPr lvl="2" algn="just"/>
            <a:r>
              <a:rPr lang="en-US" sz="2400" dirty="0">
                <a:latin typeface="Nyala" panose="02000504070300020003" pitchFamily="2" charset="0"/>
              </a:rPr>
              <a:t>How the media is accessed by the hosts, </a:t>
            </a:r>
          </a:p>
          <a:p>
            <a:pPr lvl="2" algn="just"/>
            <a:r>
              <a:rPr lang="en-US" sz="2400" dirty="0">
                <a:latin typeface="Nyala" panose="02000504070300020003" pitchFamily="2" charset="0"/>
              </a:rPr>
              <a:t>How data is transmitted between nodes or </a:t>
            </a:r>
          </a:p>
          <a:p>
            <a:pPr lvl="2" algn="just"/>
            <a:r>
              <a:rPr lang="en-US" sz="2400" dirty="0">
                <a:latin typeface="Nyala" panose="02000504070300020003" pitchFamily="2" charset="0"/>
              </a:rPr>
              <a:t>How the network message is travel from one node to another</a:t>
            </a:r>
          </a:p>
          <a:p>
            <a:pPr lvl="1" algn="just"/>
            <a:endParaRPr lang="en-US" sz="28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DBC66-A2E5-4015-B05E-790CBAC3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4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0EC3B3-9800-469B-B3BC-B266B66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9947"/>
            <a:ext cx="3646281" cy="2430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8C20D-E5EA-4162-8A23-8C98924D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7" y="159947"/>
            <a:ext cx="7886700" cy="5280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2815-D51C-408E-954A-F680AED8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94" y="1034880"/>
            <a:ext cx="8695445" cy="497311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Nyala" panose="02000504070300020003" pitchFamily="2" charset="0"/>
              </a:rPr>
              <a:t>The </a:t>
            </a:r>
            <a:r>
              <a:rPr lang="en-US" sz="3200" b="1" dirty="0">
                <a:latin typeface="Nyala" panose="02000504070300020003" pitchFamily="2" charset="0"/>
              </a:rPr>
              <a:t>choice</a:t>
            </a:r>
            <a:r>
              <a:rPr lang="en-US" sz="3200" dirty="0">
                <a:latin typeface="Nyala" panose="02000504070300020003" pitchFamily="2" charset="0"/>
              </a:rPr>
              <a:t> of topology (Physical):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Type of equipment that the </a:t>
            </a:r>
            <a:endParaRPr lang="am-ET" sz="3200" dirty="0" smtClean="0">
              <a:latin typeface="Nyala" panose="02000504070300020003" pitchFamily="2" charset="0"/>
            </a:endParaRPr>
          </a:p>
          <a:p>
            <a:pPr lvl="1"/>
            <a:r>
              <a:rPr lang="en-US" sz="3200" dirty="0" smtClean="0">
                <a:latin typeface="Nyala" panose="02000504070300020003" pitchFamily="2" charset="0"/>
              </a:rPr>
              <a:t>network </a:t>
            </a:r>
            <a:r>
              <a:rPr lang="en-US" sz="3200" dirty="0">
                <a:latin typeface="Nyala" panose="02000504070300020003" pitchFamily="2" charset="0"/>
              </a:rPr>
              <a:t>needs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Capabilities of the network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Growth of the network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Way the network is managed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Different types of cable, different network cards, network operating systems, how the cabling runs through floors, ceilings, and walls.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How computers communicate on the network.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19DD-4214-40A0-AC39-46DF388C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0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8FA8-4F16-4910-BD74-D0A3EE34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7" y="280116"/>
            <a:ext cx="7886700" cy="5121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CE04-BDB4-47E2-8BEE-F12F380A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962900" cy="48768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Nyala" panose="02000504070300020003" pitchFamily="2" charset="0"/>
              </a:rPr>
              <a:t>Physical Topology 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US" sz="3200" dirty="0">
                <a:latin typeface="Nyala" panose="02000504070300020003" pitchFamily="2" charset="0"/>
              </a:rPr>
              <a:t>Bus Topology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US" sz="3200" dirty="0">
                <a:latin typeface="Nyala" panose="02000504070300020003" pitchFamily="2" charset="0"/>
              </a:rPr>
              <a:t>Star topology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US" sz="3200" dirty="0">
                <a:latin typeface="Nyala" panose="02000504070300020003" pitchFamily="2" charset="0"/>
              </a:rPr>
              <a:t>Ring topology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US" sz="3200" dirty="0">
                <a:latin typeface="Nyala" panose="02000504070300020003" pitchFamily="2" charset="0"/>
              </a:rPr>
              <a:t>Mesh topology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Hybrid topologies</a:t>
            </a:r>
          </a:p>
          <a:p>
            <a:pPr lvl="2"/>
            <a:r>
              <a:rPr lang="en-US" sz="3200" dirty="0">
                <a:latin typeface="Nyala" panose="02000504070300020003" pitchFamily="2" charset="0"/>
              </a:rPr>
              <a:t>Hierarchical</a:t>
            </a:r>
          </a:p>
          <a:p>
            <a:pPr lvl="2"/>
            <a:r>
              <a:rPr lang="en-US" sz="3200" dirty="0">
                <a:latin typeface="Nyala" panose="02000504070300020003" pitchFamily="2" charset="0"/>
              </a:rPr>
              <a:t>Extended star</a:t>
            </a:r>
          </a:p>
          <a:p>
            <a:pPr lvl="2"/>
            <a:r>
              <a:rPr lang="en-US" sz="3200" dirty="0">
                <a:latin typeface="Nyala" panose="02000504070300020003" pitchFamily="2" charset="0"/>
              </a:rPr>
              <a:t>Tree </a:t>
            </a:r>
          </a:p>
          <a:p>
            <a:pPr lvl="2"/>
            <a:r>
              <a:rPr lang="en-US" sz="3200" dirty="0">
                <a:latin typeface="Nyala" panose="02000504070300020003" pitchFamily="2" charset="0"/>
              </a:rPr>
              <a:t>. . . .</a:t>
            </a:r>
          </a:p>
          <a:p>
            <a:endParaRPr lang="en-US" sz="36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65EED-3891-473A-8F1A-AF568F8B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E00A7-7664-4E39-8C16-742F920A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97" y="1447800"/>
            <a:ext cx="5306161" cy="40289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0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30FFB-5F98-4B80-BCC2-1DCE34C4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61" y="312922"/>
            <a:ext cx="2649123" cy="105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A5E52-8DF2-4F34-9828-271A2EB5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5632"/>
            <a:ext cx="7886700" cy="656529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4C5E-3DC6-4CC1-A751-3E43994C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33" y="1219200"/>
            <a:ext cx="6780596" cy="48768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Bus Topology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linear bus , connected in a </a:t>
            </a:r>
            <a:r>
              <a:rPr lang="en-US" sz="2100" b="1" dirty="0">
                <a:latin typeface="Nyala" panose="02000504070300020003" pitchFamily="2" charset="0"/>
              </a:rPr>
              <a:t>straight line</a:t>
            </a:r>
            <a:r>
              <a:rPr lang="en-US" sz="2100" dirty="0">
                <a:latin typeface="Nyala" panose="02000504070300020003" pitchFamily="2" charset="0"/>
              </a:rPr>
              <a:t>, </a:t>
            </a:r>
            <a:r>
              <a:rPr lang="en-US" sz="2100" b="1" dirty="0">
                <a:latin typeface="Nyala" panose="02000504070300020003" pitchFamily="2" charset="0"/>
              </a:rPr>
              <a:t>Inexpensive</a:t>
            </a:r>
            <a:r>
              <a:rPr lang="en-US" sz="2100" dirty="0">
                <a:latin typeface="Nyala" panose="02000504070300020003" pitchFamily="2" charset="0"/>
              </a:rPr>
              <a:t>, </a:t>
            </a:r>
            <a:r>
              <a:rPr lang="en-US" sz="2100" b="1" dirty="0">
                <a:latin typeface="Nyala" panose="02000504070300020003" pitchFamily="2" charset="0"/>
              </a:rPr>
              <a:t>simplest</a:t>
            </a:r>
            <a:r>
              <a:rPr lang="en-US" sz="2100" dirty="0">
                <a:latin typeface="Nyala" panose="02000504070300020003" pitchFamily="2" charset="0"/>
              </a:rPr>
              <a:t> and most common, single cable called a trunk, also called a backbone or segment, Easily extended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Three concepts: </a:t>
            </a:r>
          </a:p>
          <a:p>
            <a:pPr lvl="2"/>
            <a:r>
              <a:rPr lang="en-US" sz="1800" b="1" dirty="0">
                <a:latin typeface="Nyala" panose="02000504070300020003" pitchFamily="2" charset="0"/>
              </a:rPr>
              <a:t>Sending the signal </a:t>
            </a:r>
            <a:r>
              <a:rPr lang="en-US" sz="1800" dirty="0">
                <a:latin typeface="Nyala" panose="02000504070300020003" pitchFamily="2" charset="0"/>
              </a:rPr>
              <a:t>- signals to all the computer. if more computers, others waiting – so slower network, if one computer fails, it does not affect the rest of the network</a:t>
            </a:r>
          </a:p>
          <a:p>
            <a:pPr lvl="2"/>
            <a:r>
              <a:rPr lang="en-US" sz="1800" b="1" dirty="0">
                <a:latin typeface="Nyala" panose="02000504070300020003" pitchFamily="2" charset="0"/>
              </a:rPr>
              <a:t>Signal bounce </a:t>
            </a:r>
            <a:r>
              <a:rPr lang="en-US" sz="1800" dirty="0">
                <a:latin typeface="Nyala" panose="02000504070300020003" pitchFamily="2" charset="0"/>
              </a:rPr>
              <a:t>- bouncing back and forth along the cable and prevent other computers from sending signals - </a:t>
            </a:r>
            <a:r>
              <a:rPr lang="en-US" sz="1800" b="1" dirty="0">
                <a:latin typeface="Nyala" panose="02000504070300020003" pitchFamily="2" charset="0"/>
              </a:rPr>
              <a:t>collision or noise - </a:t>
            </a:r>
            <a:r>
              <a:rPr lang="en-US" sz="1800" dirty="0">
                <a:latin typeface="Nyala" panose="02000504070300020003" pitchFamily="2" charset="0"/>
              </a:rPr>
              <a:t>must be stopped  </a:t>
            </a:r>
          </a:p>
          <a:p>
            <a:pPr lvl="2"/>
            <a:r>
              <a:rPr lang="en-US" sz="1800" b="1" dirty="0">
                <a:latin typeface="Nyala" panose="02000504070300020003" pitchFamily="2" charset="0"/>
              </a:rPr>
              <a:t>Terminator</a:t>
            </a:r>
            <a:r>
              <a:rPr lang="en-US" sz="1800" dirty="0">
                <a:latin typeface="Nyala" panose="02000504070300020003" pitchFamily="2" charset="0"/>
              </a:rPr>
              <a:t> - placed at each end of the cable to absorb free signals / To stop bouncing.  if a break in the cable occurs so the signal will bounce, and all network activity will stop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Bus topologies use </a:t>
            </a:r>
            <a:r>
              <a:rPr lang="en-US" sz="2100" b="1" dirty="0">
                <a:latin typeface="Nyala" panose="02000504070300020003" pitchFamily="2" charset="0"/>
              </a:rPr>
              <a:t>coaxial cable</a:t>
            </a:r>
            <a:r>
              <a:rPr lang="en-US" sz="2100" dirty="0">
                <a:latin typeface="Nyala" panose="02000504070300020003" pitchFamily="2" charset="0"/>
              </a:rPr>
              <a:t>. </a:t>
            </a:r>
            <a:r>
              <a:rPr lang="en-US" sz="2100" b="1" dirty="0">
                <a:latin typeface="Nyala" panose="02000504070300020003" pitchFamily="2" charset="0"/>
              </a:rPr>
              <a:t>T connectors </a:t>
            </a:r>
            <a:r>
              <a:rPr lang="en-US" sz="2100" dirty="0">
                <a:latin typeface="Nyala" panose="02000504070300020003" pitchFamily="2" charset="0"/>
              </a:rPr>
              <a:t>are often used to connect the computer to the trunk cable.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C959E-CEC9-4C5C-8E0C-4F52C34E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D661D-DD0A-4782-B0FB-1A96ACE8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29" y="2625123"/>
            <a:ext cx="2084069" cy="156617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CBAF7A-BBC5-48FE-ADC1-D5AC633F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16" y="4659963"/>
            <a:ext cx="942868" cy="75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5D1CD1E-17D7-499D-B538-9A311B26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04" y="4729916"/>
            <a:ext cx="942868" cy="75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67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947C2-B49A-4F06-93B0-3C67C7D6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92" y="65954"/>
            <a:ext cx="2504303" cy="156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069A5-958C-4C25-9476-B6D20FD3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7062"/>
            <a:ext cx="7886700" cy="712397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42230-D512-4857-9DC8-9B246F2E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24" y="5154467"/>
            <a:ext cx="2610271" cy="1567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903F-41A6-4AF9-B7DC-B9F343156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05" y="1219200"/>
            <a:ext cx="7184195" cy="495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Nyala" panose="02000504070300020003" pitchFamily="2" charset="0"/>
              </a:rPr>
              <a:t>Star topology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Each computer are connected to a </a:t>
            </a:r>
            <a:r>
              <a:rPr lang="en-US" sz="2400" b="1" dirty="0">
                <a:latin typeface="Nyala" panose="02000504070300020003" pitchFamily="2" charset="0"/>
              </a:rPr>
              <a:t>centralized</a:t>
            </a:r>
            <a:r>
              <a:rPr lang="en-US" sz="2400" dirty="0">
                <a:latin typeface="Nyala" panose="02000504070300020003" pitchFamily="2" charset="0"/>
              </a:rPr>
              <a:t> </a:t>
            </a:r>
            <a:r>
              <a:rPr lang="en-US" sz="2400" b="1" dirty="0">
                <a:latin typeface="Nyala" panose="02000504070300020003" pitchFamily="2" charset="0"/>
              </a:rPr>
              <a:t>component</a:t>
            </a:r>
            <a:r>
              <a:rPr lang="en-US" sz="2400" dirty="0">
                <a:latin typeface="Nyala" panose="02000504070300020003" pitchFamily="2" charset="0"/>
              </a:rPr>
              <a:t> called a concentrator, making it very easy to add a new workstation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Requires a great deal of </a:t>
            </a:r>
            <a:r>
              <a:rPr lang="en-US" sz="2400" b="1" dirty="0">
                <a:latin typeface="Nyala" panose="02000504070300020003" pitchFamily="2" charset="0"/>
              </a:rPr>
              <a:t>cable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Most common network configuration in use today</a:t>
            </a:r>
            <a:endParaRPr lang="en-US" sz="2400" dirty="0">
              <a:latin typeface="Nyala" panose="02000504070300020003" pitchFamily="2" charset="0"/>
            </a:endParaRP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If the </a:t>
            </a:r>
            <a:r>
              <a:rPr lang="en-US" sz="2400" b="1" dirty="0">
                <a:latin typeface="Nyala" panose="02000504070300020003" pitchFamily="2" charset="0"/>
              </a:rPr>
              <a:t>central point/device fails</a:t>
            </a:r>
            <a:r>
              <a:rPr lang="en-US" sz="2400" dirty="0">
                <a:latin typeface="Nyala" panose="02000504070300020003" pitchFamily="2" charset="0"/>
              </a:rPr>
              <a:t>, the entire network goes down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If </a:t>
            </a:r>
            <a:r>
              <a:rPr lang="en-US" sz="2400" b="1" dirty="0">
                <a:latin typeface="Nyala" panose="02000504070300020003" pitchFamily="2" charset="0"/>
              </a:rPr>
              <a:t>one</a:t>
            </a:r>
            <a:r>
              <a:rPr lang="en-US" sz="2400" dirty="0">
                <a:latin typeface="Nyala" panose="02000504070300020003" pitchFamily="2" charset="0"/>
              </a:rPr>
              <a:t> computer or the </a:t>
            </a:r>
            <a:r>
              <a:rPr lang="en-US" sz="2400" b="1" dirty="0">
                <a:latin typeface="Nyala" panose="02000504070300020003" pitchFamily="2" charset="0"/>
              </a:rPr>
              <a:t>cable fails</a:t>
            </a:r>
            <a:r>
              <a:rPr lang="en-US" sz="2400" dirty="0">
                <a:latin typeface="Nyala" panose="02000504070300020003" pitchFamily="2" charset="0"/>
              </a:rPr>
              <a:t>. The rest of the network continues to function normally.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Are more </a:t>
            </a:r>
            <a:r>
              <a:rPr lang="en-US" sz="2400" b="1" dirty="0">
                <a:latin typeface="Nyala" panose="02000504070300020003" pitchFamily="2" charset="0"/>
              </a:rPr>
              <a:t>expensive</a:t>
            </a:r>
            <a:r>
              <a:rPr lang="en-US" sz="2400" dirty="0">
                <a:latin typeface="Nyala" panose="02000504070300020003" pitchFamily="2" charset="0"/>
              </a:rPr>
              <a:t> to install than bus networks, because there are several more cables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Plus the </a:t>
            </a:r>
            <a:r>
              <a:rPr lang="en-US" sz="2400" b="1" dirty="0">
                <a:latin typeface="Nyala" panose="02000504070300020003" pitchFamily="2" charset="0"/>
              </a:rPr>
              <a:t>cost</a:t>
            </a:r>
            <a:r>
              <a:rPr lang="en-US" sz="2400" dirty="0">
                <a:latin typeface="Nyala" panose="02000504070300020003" pitchFamily="2" charset="0"/>
              </a:rPr>
              <a:t> of the </a:t>
            </a:r>
            <a:r>
              <a:rPr lang="en-US" sz="2400" b="1" dirty="0">
                <a:latin typeface="Nyala" panose="02000504070300020003" pitchFamily="2" charset="0"/>
              </a:rPr>
              <a:t>concentrator</a:t>
            </a:r>
            <a:r>
              <a:rPr lang="en-US" sz="2400" dirty="0">
                <a:latin typeface="Nyala" panose="02000504070300020003" pitchFamily="2" charset="0"/>
              </a:rPr>
              <a:t> /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FBAE7-3FC0-4BF6-B964-EAC22D32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1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7F048-73EE-40D3-AE05-0B42A614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44" y="4038600"/>
            <a:ext cx="1748368" cy="131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F89FA-1B73-4F5E-9303-6C087F1A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8" y="109353"/>
            <a:ext cx="7886700" cy="779186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1B05-1823-47CA-9858-BAEDDBE33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18" y="1121700"/>
            <a:ext cx="8376432" cy="502919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Nyala" panose="02000504070300020003" pitchFamily="2" charset="0"/>
              </a:rPr>
              <a:t>Ring topology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Connects computers on a </a:t>
            </a:r>
            <a:r>
              <a:rPr lang="en-US" sz="2400" b="1" dirty="0">
                <a:latin typeface="Nyala" panose="02000504070300020003" pitchFamily="2" charset="0"/>
              </a:rPr>
              <a:t>single circle </a:t>
            </a:r>
            <a:r>
              <a:rPr lang="en-US" sz="2400" dirty="0">
                <a:latin typeface="Nyala" panose="02000504070300020003" pitchFamily="2" charset="0"/>
              </a:rPr>
              <a:t>of cable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Each node is connected to the two nearest nodes so the entire network forms a circle.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Signals</a:t>
            </a:r>
            <a:r>
              <a:rPr lang="en-US" sz="2400" dirty="0">
                <a:latin typeface="Nyala" panose="02000504070300020003" pitchFamily="2" charset="0"/>
              </a:rPr>
              <a:t> travel around the </a:t>
            </a:r>
            <a:r>
              <a:rPr lang="en-US" sz="2400" b="1" dirty="0">
                <a:latin typeface="Nyala" panose="02000504070300020003" pitchFamily="2" charset="0"/>
              </a:rPr>
              <a:t>loop</a:t>
            </a:r>
            <a:r>
              <a:rPr lang="en-US" sz="2400" dirty="0">
                <a:latin typeface="Nyala" panose="02000504070300020003" pitchFamily="2" charset="0"/>
              </a:rPr>
              <a:t> </a:t>
            </a:r>
            <a:r>
              <a:rPr lang="en-US" sz="2400" b="1" dirty="0">
                <a:latin typeface="Nyala" panose="02000504070300020003" pitchFamily="2" charset="0"/>
              </a:rPr>
              <a:t>in one direction </a:t>
            </a:r>
            <a:r>
              <a:rPr lang="en-US" sz="2400" dirty="0">
                <a:latin typeface="Nyala" panose="02000504070300020003" pitchFamily="2" charset="0"/>
              </a:rPr>
              <a:t>and pass through each computer (act as a </a:t>
            </a:r>
            <a:r>
              <a:rPr lang="en-US" sz="2400" b="1" dirty="0">
                <a:latin typeface="Nyala" panose="02000504070300020003" pitchFamily="2" charset="0"/>
              </a:rPr>
              <a:t>repeater</a:t>
            </a:r>
            <a:r>
              <a:rPr lang="en-US" sz="2400" dirty="0">
                <a:latin typeface="Nyala" panose="02000504070300020003" pitchFamily="2" charset="0"/>
              </a:rPr>
              <a:t>).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failure of one computer can have an impact on the entire network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One method for passing data on ring networks is </a:t>
            </a:r>
            <a:r>
              <a:rPr lang="en-US" sz="2400" b="1" dirty="0">
                <a:latin typeface="Nyala" panose="02000504070300020003" pitchFamily="2" charset="0"/>
              </a:rPr>
              <a:t>token passing</a:t>
            </a:r>
            <a:r>
              <a:rPr lang="en-US" sz="2400" dirty="0">
                <a:latin typeface="Nyala" panose="02000504070300020003" pitchFamily="2" charset="0"/>
              </a:rPr>
              <a:t>.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Easier to manage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Easier to </a:t>
            </a:r>
            <a:r>
              <a:rPr lang="en-US" sz="2400" b="1" dirty="0">
                <a:latin typeface="Nyala" panose="02000504070300020003" pitchFamily="2" charset="0"/>
              </a:rPr>
              <a:t>locate a defective </a:t>
            </a:r>
            <a:r>
              <a:rPr lang="en-US" sz="2400" dirty="0">
                <a:latin typeface="Nyala" panose="02000504070300020003" pitchFamily="2" charset="0"/>
              </a:rPr>
              <a:t>node or cable problem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In short ring topology enables </a:t>
            </a:r>
            <a:r>
              <a:rPr lang="en-US" sz="2400" b="1" dirty="0">
                <a:latin typeface="Nyala" panose="02000504070300020003" pitchFamily="2" charset="0"/>
              </a:rPr>
              <a:t>reliable communication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Expensive</a:t>
            </a:r>
            <a:r>
              <a:rPr lang="en-US" sz="2400" dirty="0">
                <a:latin typeface="Nyala" panose="02000504070300020003" pitchFamily="2" charset="0"/>
              </a:rPr>
              <a:t>, requires more cable and network equipment at the start, not used as widely as bus topology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only one computer </a:t>
            </a:r>
            <a:r>
              <a:rPr lang="en-US" sz="2400" dirty="0">
                <a:latin typeface="Nyala" panose="02000504070300020003" pitchFamily="2" charset="0"/>
              </a:rPr>
              <a:t>at a time </a:t>
            </a:r>
            <a:r>
              <a:rPr lang="en-US" sz="2400" b="1" dirty="0">
                <a:latin typeface="Nyala" panose="02000504070300020003" pitchFamily="2" charset="0"/>
              </a:rPr>
              <a:t>can send</a:t>
            </a:r>
            <a:endParaRPr lang="en-US" sz="2400" dirty="0">
              <a:latin typeface="Nyala" panose="02000504070300020003" pitchFamily="2" charset="0"/>
            </a:endParaRPr>
          </a:p>
          <a:p>
            <a:pPr lvl="1"/>
            <a:endParaRPr lang="en-US" sz="2400" dirty="0">
              <a:latin typeface="Nyala" panose="02000504070300020003" pitchFamily="2" charset="0"/>
            </a:endParaRPr>
          </a:p>
          <a:p>
            <a:endParaRPr lang="en-US" sz="28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BC3B1-7550-4944-BC82-8C62F6E8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E96F9-81F1-4D08-8899-1C36F63E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17" y="131839"/>
            <a:ext cx="2536159" cy="15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81B1CD-36D7-48D4-A9D8-A6ECD7F5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32" y="215732"/>
            <a:ext cx="2532185" cy="3670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60346C-4E35-422A-B35F-0C3F62AA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9587"/>
            <a:ext cx="7886700" cy="600212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704E-6673-4006-B871-ABCC8B542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65" y="1066800"/>
            <a:ext cx="7466135" cy="50292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Mesh topology</a:t>
            </a:r>
            <a:endParaRPr lang="en-US" sz="2400" dirty="0">
              <a:latin typeface="Nyala" panose="02000504070300020003" pitchFamily="2" charset="0"/>
            </a:endParaRP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Offers superior </a:t>
            </a:r>
            <a:r>
              <a:rPr lang="en-US" sz="2100" b="1" dirty="0">
                <a:latin typeface="Nyala" panose="02000504070300020003" pitchFamily="2" charset="0"/>
              </a:rPr>
              <a:t>redundancy</a:t>
            </a:r>
            <a:r>
              <a:rPr lang="en-US" sz="2100" dirty="0">
                <a:latin typeface="Nyala" panose="02000504070300020003" pitchFamily="2" charset="0"/>
              </a:rPr>
              <a:t> and reliability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Each computer is connected to every other computer by separate cabling.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If </a:t>
            </a:r>
            <a:r>
              <a:rPr lang="en-US" sz="2100" b="1" dirty="0">
                <a:latin typeface="Nyala" panose="02000504070300020003" pitchFamily="2" charset="0"/>
              </a:rPr>
              <a:t>one cable fails</a:t>
            </a:r>
            <a:r>
              <a:rPr lang="en-US" sz="2100" dirty="0">
                <a:latin typeface="Nyala" panose="02000504070300020003" pitchFamily="2" charset="0"/>
              </a:rPr>
              <a:t>, another will take over the traffic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Ease of </a:t>
            </a:r>
            <a:r>
              <a:rPr lang="en-US" sz="2100" b="1" dirty="0">
                <a:latin typeface="Nyala" panose="02000504070300020003" pitchFamily="2" charset="0"/>
              </a:rPr>
              <a:t>troubleshooting</a:t>
            </a:r>
            <a:r>
              <a:rPr lang="en-US" sz="2100" dirty="0">
                <a:latin typeface="Nyala" panose="02000504070300020003" pitchFamily="2" charset="0"/>
              </a:rPr>
              <a:t> and increased </a:t>
            </a:r>
            <a:r>
              <a:rPr lang="en-US" sz="2100" b="1" dirty="0">
                <a:latin typeface="Nyala" panose="02000504070300020003" pitchFamily="2" charset="0"/>
              </a:rPr>
              <a:t>reliability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Are </a:t>
            </a:r>
            <a:r>
              <a:rPr lang="en-US" sz="2100" b="1" dirty="0">
                <a:latin typeface="Nyala" panose="02000504070300020003" pitchFamily="2" charset="0"/>
              </a:rPr>
              <a:t>expensive</a:t>
            </a:r>
            <a:r>
              <a:rPr lang="en-US" sz="2100" dirty="0">
                <a:latin typeface="Nyala" panose="02000504070300020003" pitchFamily="2" charset="0"/>
              </a:rPr>
              <a:t> to install because they use a lot of cabling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Used in </a:t>
            </a:r>
            <a:r>
              <a:rPr lang="en-US" sz="2100" b="1" dirty="0">
                <a:latin typeface="Nyala" panose="02000504070300020003" pitchFamily="2" charset="0"/>
              </a:rPr>
              <a:t>conjunction</a:t>
            </a:r>
            <a:r>
              <a:rPr lang="en-US" sz="2100" dirty="0">
                <a:latin typeface="Nyala" panose="02000504070300020003" pitchFamily="2" charset="0"/>
              </a:rPr>
              <a:t> with other topologies to form a hybrid topology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</a:t>
            </a:r>
            <a:r>
              <a:rPr lang="en-US" sz="2100" b="1" dirty="0">
                <a:latin typeface="Nyala" panose="02000504070300020003" pitchFamily="2" charset="0"/>
              </a:rPr>
              <a:t>simplest</a:t>
            </a:r>
            <a:r>
              <a:rPr lang="en-US" sz="2100" dirty="0">
                <a:latin typeface="Nyala" panose="02000504070300020003" pitchFamily="2" charset="0"/>
              </a:rPr>
              <a:t> logical topology in terms of data flow, but it is the most </a:t>
            </a:r>
            <a:r>
              <a:rPr lang="en-US" sz="2100" b="1" dirty="0">
                <a:latin typeface="Nyala" panose="02000504070300020003" pitchFamily="2" charset="0"/>
              </a:rPr>
              <a:t>complex</a:t>
            </a:r>
            <a:r>
              <a:rPr lang="en-US" sz="2100" dirty="0">
                <a:latin typeface="Nyala" panose="02000504070300020003" pitchFamily="2" charset="0"/>
              </a:rPr>
              <a:t> in terms of physical design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If there are x computers, there will be </a:t>
            </a:r>
            <a:r>
              <a:rPr lang="en-US" sz="2100" b="1" dirty="0">
                <a:latin typeface="Nyala" panose="02000504070300020003" pitchFamily="2" charset="0"/>
              </a:rPr>
              <a:t>(x × (x–1)) ÷ 2 cables</a:t>
            </a:r>
          </a:p>
          <a:p>
            <a:pPr lvl="1"/>
            <a:endParaRPr lang="en-US" sz="2100" dirty="0">
              <a:latin typeface="Nyala" panose="02000504070300020003" pitchFamily="2" charset="0"/>
            </a:endParaRPr>
          </a:p>
          <a:p>
            <a:pPr lvl="1"/>
            <a:endParaRPr lang="en-US" sz="21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C3E17-746F-42D8-8ABA-73530F06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2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9D3D-1DF8-4EB7-9095-1095ECB7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1" y="145579"/>
            <a:ext cx="7886700" cy="636509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33EBF-8711-48E0-8F52-FF207E42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41" y="96394"/>
            <a:ext cx="2678302" cy="1466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79F1-B650-4241-8E9B-64C13409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29" y="1094423"/>
            <a:ext cx="8286750" cy="5077777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Nyala" panose="02000504070300020003" pitchFamily="2" charset="0"/>
              </a:rPr>
              <a:t>Hybrid topologies  </a:t>
            </a:r>
            <a:r>
              <a:rPr lang="en-US" sz="1800" b="1" dirty="0">
                <a:latin typeface="Nyala" panose="02000504070300020003" pitchFamily="2" charset="0"/>
              </a:rPr>
              <a:t>(star-bus, star-ring, extended-star, tree . . .)</a:t>
            </a:r>
          </a:p>
          <a:p>
            <a:pPr lvl="1"/>
            <a:r>
              <a:rPr lang="en-US" sz="3200" b="1" dirty="0">
                <a:latin typeface="Nyala" panose="02000504070300020003" pitchFamily="2" charset="0"/>
              </a:rPr>
              <a:t>Star bus topology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If one computer goes down, it will not affect the rest of the network. The other computers can continue to communicate.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If a hub goes down, all computers on that hub are unable to communicate</a:t>
            </a:r>
          </a:p>
          <a:p>
            <a:pPr lvl="1"/>
            <a:r>
              <a:rPr lang="en-US" sz="3200" b="1" dirty="0">
                <a:latin typeface="Nyala" panose="02000504070300020003" pitchFamily="2" charset="0"/>
              </a:rPr>
              <a:t>Star ring topology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The star ring (sometimes called a star-wired ring) appears similar to the star bus.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Both the star ring and the star bus are centered in a hub that contains the actual ring or bus</a:t>
            </a:r>
          </a:p>
          <a:p>
            <a:pPr lvl="1"/>
            <a:endParaRPr lang="en-US" sz="3200" dirty="0">
              <a:latin typeface="Nyala" panose="02000504070300020003" pitchFamily="2" charset="0"/>
            </a:endParaRPr>
          </a:p>
          <a:p>
            <a:endParaRPr lang="en-US" sz="32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EF60B-11C8-4F76-963A-848F1DE1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4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5A07A0-3A6D-45F7-8732-1FCC55A3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125" y="4637148"/>
            <a:ext cx="2258003" cy="2186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95790-189A-4853-AE3F-5C3BF791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984"/>
            <a:ext cx="7886700" cy="4980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45DC-5497-4EA3-807E-91DED77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59" y="1219200"/>
            <a:ext cx="7380541" cy="4953000"/>
          </a:xfrm>
        </p:spPr>
        <p:txBody>
          <a:bodyPr>
            <a:noAutofit/>
          </a:bodyPr>
          <a:lstStyle/>
          <a:p>
            <a:r>
              <a:rPr lang="en-US" altLang="en-US" sz="2000" dirty="0">
                <a:latin typeface="Nyala" panose="02000504070300020003" pitchFamily="2" charset="0"/>
              </a:rPr>
              <a:t>Logical Topologies</a:t>
            </a:r>
          </a:p>
          <a:p>
            <a:pPr lvl="1"/>
            <a:r>
              <a:rPr lang="en-US" altLang="en-US" sz="1400" dirty="0">
                <a:latin typeface="Nyala" panose="02000504070300020003" pitchFamily="2" charset="0"/>
              </a:rPr>
              <a:t>Defines how the </a:t>
            </a:r>
            <a:r>
              <a:rPr lang="en-US" altLang="en-US" sz="1400" b="1" dirty="0">
                <a:latin typeface="Nyala" panose="02000504070300020003" pitchFamily="2" charset="0"/>
              </a:rPr>
              <a:t>hosts communicate </a:t>
            </a:r>
            <a:r>
              <a:rPr lang="en-US" altLang="en-US" sz="1400" dirty="0">
                <a:latin typeface="Nyala" panose="02000504070300020003" pitchFamily="2" charset="0"/>
              </a:rPr>
              <a:t>across the medium</a:t>
            </a:r>
          </a:p>
          <a:p>
            <a:r>
              <a:rPr lang="en-US" altLang="en-US" sz="2000" dirty="0">
                <a:latin typeface="Nyala" panose="02000504070300020003" pitchFamily="2" charset="0"/>
              </a:rPr>
              <a:t>The two most common types of logical topologies are:</a:t>
            </a:r>
          </a:p>
          <a:p>
            <a:pPr lvl="1"/>
            <a:r>
              <a:rPr lang="en-US" altLang="en-US" sz="2000" b="1" dirty="0">
                <a:latin typeface="Nyala" panose="02000504070300020003" pitchFamily="2" charset="0"/>
              </a:rPr>
              <a:t>Broadcast topology / Ethernet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Each host sends its data to all other hosts on the network medium. 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It is first come, first serve FIFO. 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Commonly supported by networks that use a bus, a star, or a star-wired bus physical topology</a:t>
            </a:r>
          </a:p>
          <a:p>
            <a:pPr lvl="1"/>
            <a:r>
              <a:rPr lang="en-US" altLang="en-US" sz="2000" b="1" dirty="0">
                <a:latin typeface="Nyala" panose="02000504070300020003" pitchFamily="2" charset="0"/>
              </a:rPr>
              <a:t>Token passing 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Controls network access by passing an electronic token sequentially to each host. 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When a host receives the token, that host can send data on the network. </a:t>
            </a:r>
          </a:p>
          <a:p>
            <a:pPr lvl="2"/>
            <a:r>
              <a:rPr lang="en-US" altLang="en-US" sz="2000" dirty="0">
                <a:latin typeface="Nyala" panose="02000504070300020003" pitchFamily="2" charset="0"/>
              </a:rPr>
              <a:t>Two examples of networks that use token passing are Token Ring and Fiber Distributed Data Interface (FDDI).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BA0EC-34DB-4674-B5F8-B324B1A0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864BF8-9CA0-446C-ADE8-97CFA538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96" y="51796"/>
            <a:ext cx="2778036" cy="17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189E-5E97-4F3A-9671-A776E4E6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594"/>
            <a:ext cx="7576052" cy="604679"/>
          </a:xfrm>
        </p:spPr>
        <p:txBody>
          <a:bodyPr/>
          <a:lstStyle/>
          <a:p>
            <a:r>
              <a:rPr lang="en-US" b="1" i="1" dirty="0">
                <a:latin typeface="Nyala" panose="02000504070300020003" pitchFamily="2" charset="0"/>
              </a:rPr>
              <a:t>Data communication 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F652-AF2B-4CC6-8675-87C07C8C6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3616424"/>
          </a:xfrm>
        </p:spPr>
        <p:txBody>
          <a:bodyPr>
            <a:noAutofit/>
          </a:bodyPr>
          <a:lstStyle/>
          <a:p>
            <a:pPr marL="557213" indent="-557213">
              <a:buFont typeface="+mj-lt"/>
              <a:buAutoNum type="arabicPeriod"/>
            </a:pPr>
            <a:r>
              <a:rPr lang="en-US" sz="3200" b="1" dirty="0">
                <a:latin typeface="Nyala" panose="02000504070300020003" pitchFamily="2" charset="0"/>
              </a:rPr>
              <a:t>What is a computer network?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>
                <a:latin typeface="Nyala" panose="02000504070300020003" pitchFamily="2" charset="0"/>
              </a:rPr>
              <a:t>Applications &amp; Uses of Networks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>
                <a:latin typeface="Nyala" panose="02000504070300020003" pitchFamily="2" charset="0"/>
              </a:rPr>
              <a:t>Networking Impacts In Our Daily Lives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 smtClean="0">
                <a:latin typeface="Nyala" panose="02000504070300020003" pitchFamily="2" charset="0"/>
              </a:rPr>
              <a:t>Evolution </a:t>
            </a:r>
            <a:r>
              <a:rPr lang="en-US" sz="3200" b="1" dirty="0">
                <a:latin typeface="Nyala" panose="02000504070300020003" pitchFamily="2" charset="0"/>
              </a:rPr>
              <a:t>of Network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 smtClean="0">
                <a:latin typeface="Nyala" panose="02000504070300020003" pitchFamily="2" charset="0"/>
              </a:rPr>
              <a:t>Types </a:t>
            </a:r>
            <a:r>
              <a:rPr lang="en-US" sz="3200" b="1" dirty="0">
                <a:latin typeface="Nyala" panose="02000504070300020003" pitchFamily="2" charset="0"/>
              </a:rPr>
              <a:t>of networks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>
                <a:latin typeface="Nyala" panose="02000504070300020003" pitchFamily="2" charset="0"/>
              </a:rPr>
              <a:t>Computer network components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200" b="1" dirty="0">
                <a:latin typeface="Nyala" panose="02000504070300020003" pitchFamily="2" charset="0"/>
              </a:rPr>
              <a:t>Computer network design and </a:t>
            </a:r>
            <a:r>
              <a:rPr lang="en-US" sz="3200" b="1" dirty="0" smtClean="0">
                <a:latin typeface="Nyala" panose="02000504070300020003" pitchFamily="2" charset="0"/>
              </a:rPr>
              <a:t>management</a:t>
            </a:r>
          </a:p>
          <a:p>
            <a:pPr marL="557213" indent="-557213">
              <a:buFont typeface="+mj-lt"/>
              <a:buAutoNum type="arabicPeriod"/>
            </a:pPr>
            <a:endParaRPr lang="en-US" sz="3200" b="1" dirty="0">
              <a:latin typeface="Nyala" panose="02000504070300020003" pitchFamily="2" charset="0"/>
            </a:endParaRPr>
          </a:p>
          <a:p>
            <a:endParaRPr lang="en-US" sz="3200" b="1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3E54-A09A-4C3C-B104-14483E84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4FF8B-94E6-42D7-80B2-E8880AE7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98" y="685800"/>
            <a:ext cx="4008347" cy="2268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44D64-EFB3-425D-9720-99DEACF4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8" y="188966"/>
            <a:ext cx="7886700" cy="657262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4. Computer network components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0190-081B-4128-8FF4-632C331A1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8" y="1143000"/>
            <a:ext cx="8571622" cy="50292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Nyala" panose="02000504070300020003" pitchFamily="2" charset="0"/>
              </a:rPr>
              <a:t>Two basic components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Hardware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Software</a:t>
            </a:r>
          </a:p>
          <a:p>
            <a:r>
              <a:rPr lang="en-US" sz="3200" dirty="0">
                <a:latin typeface="Nyala" panose="02000504070300020003" pitchFamily="2" charset="0"/>
              </a:rPr>
              <a:t> </a:t>
            </a:r>
            <a:r>
              <a:rPr lang="en-US" sz="3200" b="1" dirty="0">
                <a:latin typeface="Nyala" panose="02000504070300020003" pitchFamily="2" charset="0"/>
              </a:rPr>
              <a:t>Hardware</a:t>
            </a:r>
            <a:r>
              <a:rPr lang="en-US" sz="3200" dirty="0">
                <a:latin typeface="Nyala" panose="02000504070300020003" pitchFamily="2" charset="0"/>
              </a:rPr>
              <a:t> – </a:t>
            </a:r>
          </a:p>
          <a:p>
            <a:pPr lvl="1"/>
            <a:r>
              <a:rPr lang="en-US" sz="2800" dirty="0">
                <a:latin typeface="Nyala" panose="02000504070300020003" pitchFamily="2" charset="0"/>
              </a:rPr>
              <a:t>All physical parts that we can see and touch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Server 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Workstation / Client / dump Terminals  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Transmission media  / Medium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Network Interface Cards (NIC)  - transmitter” and “receiver” – transceiver. It use MAC address can be wired or wireless. </a:t>
            </a:r>
            <a:r>
              <a:rPr lang="en-US" sz="2400" b="1" dirty="0"/>
              <a:t>PCI slot</a:t>
            </a:r>
            <a:r>
              <a:rPr lang="en-US" sz="2400" dirty="0"/>
              <a:t> (desktop) and </a:t>
            </a:r>
            <a:r>
              <a:rPr lang="en-US" sz="2400" b="1" dirty="0" err="1"/>
              <a:t>ExpressCard</a:t>
            </a:r>
            <a:r>
              <a:rPr lang="en-US" sz="2400" b="1" dirty="0"/>
              <a:t> slots</a:t>
            </a:r>
            <a:r>
              <a:rPr lang="en-US" sz="2400" dirty="0"/>
              <a:t> (laptop) </a:t>
            </a:r>
            <a:endParaRPr lang="en-US" sz="2400" dirty="0">
              <a:latin typeface="Nyala" panose="02000504070300020003" pitchFamily="2" charset="0"/>
            </a:endParaRP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A concentrator / network connectivity devices / internetworking devices, or wiring center</a:t>
            </a:r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8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5949F-7D6D-4BC5-8180-949C6C7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8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E8EF-FB2E-4210-B6C6-10535189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886700" cy="4541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4. Computer network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0194-1AB7-4225-8ED3-8CDDEB06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1219200"/>
            <a:ext cx="8651631" cy="4876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Nyala" panose="02000504070300020003" pitchFamily="2" charset="0"/>
              </a:rPr>
              <a:t>A concentrator / network connectivity devices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Hub</a:t>
            </a:r>
            <a:r>
              <a:rPr lang="en-US" sz="2400" dirty="0">
                <a:latin typeface="Nyala" panose="02000504070300020003" pitchFamily="2" charset="0"/>
              </a:rPr>
              <a:t> – </a:t>
            </a:r>
          </a:p>
          <a:p>
            <a:pPr lvl="2"/>
            <a:r>
              <a:rPr lang="en-US" sz="1600" b="1" dirty="0">
                <a:latin typeface="Nyala" panose="02000504070300020003" pitchFamily="2" charset="0"/>
              </a:rPr>
              <a:t>Hubs can be: </a:t>
            </a:r>
            <a:r>
              <a:rPr lang="en-US" sz="1600" dirty="0">
                <a:latin typeface="Nyala" panose="02000504070300020003" pitchFamily="2" charset="0"/>
              </a:rPr>
              <a:t>A passive hub, An active hub, A switched hub</a:t>
            </a:r>
          </a:p>
          <a:p>
            <a:pPr lvl="2"/>
            <a:r>
              <a:rPr lang="en-US" sz="1600" dirty="0">
                <a:latin typeface="Nyala" panose="02000504070300020003" pitchFamily="2" charset="0"/>
              </a:rPr>
              <a:t>Currently Hubs are becoming obsolete and replaced by more advanced communication devices such as </a:t>
            </a:r>
            <a:r>
              <a:rPr lang="en-US" sz="1600" b="1" dirty="0">
                <a:latin typeface="Nyala" panose="02000504070300020003" pitchFamily="2" charset="0"/>
              </a:rPr>
              <a:t>Switches and Routers</a:t>
            </a:r>
            <a:endParaRPr lang="en-US" sz="1600" dirty="0">
              <a:latin typeface="Nyala" panose="02000504070300020003" pitchFamily="2" charset="0"/>
            </a:endParaRP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  </a:t>
            </a:r>
            <a:r>
              <a:rPr lang="en-US" sz="2400" b="1" dirty="0">
                <a:latin typeface="Nyala" panose="02000504070300020003" pitchFamily="2" charset="0"/>
              </a:rPr>
              <a:t>Switch</a:t>
            </a:r>
            <a:r>
              <a:rPr lang="en-US" sz="2400" dirty="0">
                <a:latin typeface="Nyala" panose="02000504070300020003" pitchFamily="2" charset="0"/>
              </a:rPr>
              <a:t> – </a:t>
            </a:r>
          </a:p>
          <a:p>
            <a:pPr lvl="2"/>
            <a:r>
              <a:rPr lang="en-US" sz="1600" dirty="0">
                <a:latin typeface="Nyala" panose="02000504070300020003" pitchFamily="2" charset="0"/>
              </a:rPr>
              <a:t>amplify the signal as it moves from one device to another</a:t>
            </a:r>
          </a:p>
          <a:p>
            <a:pPr lvl="2"/>
            <a:r>
              <a:rPr lang="en-US" sz="1600" dirty="0">
                <a:latin typeface="Nyala" panose="02000504070300020003" pitchFamily="2" charset="0"/>
              </a:rPr>
              <a:t>Managed switch and unmanaged switch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Repeaters - </a:t>
            </a:r>
            <a:r>
              <a:rPr lang="en-US" sz="2400" dirty="0">
                <a:latin typeface="Nyala" panose="02000504070300020003" pitchFamily="2" charset="0"/>
              </a:rPr>
              <a:t>amplifies the signal it receives and </a:t>
            </a:r>
            <a:r>
              <a:rPr lang="en-US" sz="2400" b="1" dirty="0">
                <a:latin typeface="Nyala" panose="02000504070300020003" pitchFamily="2" charset="0"/>
              </a:rPr>
              <a:t>rebroadcasts</a:t>
            </a:r>
            <a:r>
              <a:rPr lang="en-US" sz="2400" dirty="0">
                <a:latin typeface="Nyala" panose="02000504070300020003" pitchFamily="2" charset="0"/>
              </a:rPr>
              <a:t> it</a:t>
            </a:r>
            <a:endParaRPr lang="en-US" sz="2400" b="1" dirty="0">
              <a:latin typeface="Nyala" panose="02000504070300020003" pitchFamily="2" charset="0"/>
            </a:endParaRP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Bridges - segment</a:t>
            </a:r>
            <a:r>
              <a:rPr lang="en-US" sz="2400" dirty="0">
                <a:latin typeface="Nyala" panose="02000504070300020003" pitchFamily="2" charset="0"/>
              </a:rPr>
              <a:t> a large network into two smaller, more efficient networks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Routers - </a:t>
            </a:r>
            <a:r>
              <a:rPr lang="en-US" sz="2400" dirty="0">
                <a:latin typeface="Nyala" panose="02000504070300020003" pitchFamily="2" charset="0"/>
              </a:rPr>
              <a:t>translates information from </a:t>
            </a:r>
            <a:r>
              <a:rPr lang="en-US" sz="2400" b="1" dirty="0">
                <a:latin typeface="Nyala" panose="02000504070300020003" pitchFamily="2" charset="0"/>
              </a:rPr>
              <a:t>one network to another</a:t>
            </a:r>
            <a:r>
              <a:rPr lang="en-US" sz="2400" dirty="0">
                <a:latin typeface="Nyala" panose="02000504070300020003" pitchFamily="2" charset="0"/>
              </a:rPr>
              <a:t>; it is similar to a super intelligent bridge</a:t>
            </a:r>
          </a:p>
          <a:p>
            <a:pPr lvl="1"/>
            <a:r>
              <a:rPr lang="en-GB" sz="2400" b="1" dirty="0">
                <a:latin typeface="Nyala" panose="02000504070300020003" pitchFamily="2" charset="0"/>
              </a:rPr>
              <a:t>Gateway - </a:t>
            </a:r>
            <a:r>
              <a:rPr lang="en-US" sz="2400" dirty="0">
                <a:latin typeface="Nyala" panose="02000504070300020003" pitchFamily="2" charset="0"/>
              </a:rPr>
              <a:t>A gateway is a translation tool.  It is a server that acts as an </a:t>
            </a:r>
            <a:r>
              <a:rPr lang="en-US" sz="2400" b="1" dirty="0">
                <a:latin typeface="Nyala" panose="02000504070300020003" pitchFamily="2" charset="0"/>
              </a:rPr>
              <a:t>intermediary for some other server</a:t>
            </a:r>
            <a:r>
              <a:rPr lang="en-US" sz="2400" dirty="0">
                <a:latin typeface="Nyala" panose="02000504070300020003" pitchFamily="2" charset="0"/>
              </a:rPr>
              <a:t>.</a:t>
            </a:r>
          </a:p>
          <a:p>
            <a:endParaRPr lang="en-US" sz="2800" dirty="0">
              <a:latin typeface="Nyala" panose="02000504070300020003" pitchFamily="2" charset="0"/>
            </a:endParaRPr>
          </a:p>
          <a:p>
            <a:pPr lvl="1"/>
            <a:endParaRPr lang="en-US" sz="2400" dirty="0">
              <a:latin typeface="Nyala" panose="02000504070300020003" pitchFamily="2" charset="0"/>
            </a:endParaRPr>
          </a:p>
          <a:p>
            <a:endParaRPr lang="en-US" sz="28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118F9-B257-4C33-89F1-7159D328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5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949FA9-7DDE-4FB3-91D1-9CED146E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68" y="572656"/>
            <a:ext cx="3151163" cy="2415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9E13E-5B79-415E-A008-06D204E1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092"/>
            <a:ext cx="7886700" cy="752219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4. Computer network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7F6E-3CE0-41C0-825F-06411A5B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3" y="1219200"/>
            <a:ext cx="6289137" cy="45422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Nyala" panose="02000504070300020003" pitchFamily="2" charset="0"/>
              </a:rPr>
              <a:t>Modems</a:t>
            </a:r>
            <a:r>
              <a:rPr lang="en-US" sz="3200" dirty="0">
                <a:latin typeface="Nyala" panose="02000504070300020003" pitchFamily="2" charset="0"/>
              </a:rPr>
              <a:t> –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For internet connection over </a:t>
            </a:r>
            <a:r>
              <a:rPr lang="en-US" sz="3200" b="1" dirty="0">
                <a:latin typeface="Nyala" panose="02000504070300020003" pitchFamily="2" charset="0"/>
              </a:rPr>
              <a:t>the existing telephone line</a:t>
            </a:r>
            <a:r>
              <a:rPr lang="en-US" sz="3200" dirty="0">
                <a:latin typeface="Nyala" panose="02000504070300020003" pitchFamily="2" charset="0"/>
              </a:rPr>
              <a:t>.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Can be installed on the PCI slots found on motherboard.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It is not necessary for LAN, but required for internet connection such as dial-up and DSL. </a:t>
            </a:r>
          </a:p>
          <a:p>
            <a:endParaRPr lang="en-US" sz="40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71884-6E70-449C-BE63-5C35C1E2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3650B-B43B-4ED6-B15A-27DF040B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60" y="4683895"/>
            <a:ext cx="3156416" cy="1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83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F52119-56B3-4EF4-A1EA-BE446A11C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261374"/>
              </p:ext>
            </p:extLst>
          </p:nvPr>
        </p:nvGraphicFramePr>
        <p:xfrm>
          <a:off x="4876800" y="990600"/>
          <a:ext cx="4267200" cy="4464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A5560B-EEF2-47AC-9FC3-916EED32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7992"/>
            <a:ext cx="7886700" cy="4558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4. Computer network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F3BE-8276-45BC-A474-96FC1251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3" y="1219200"/>
            <a:ext cx="5670159" cy="4876800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latin typeface="Nyala" panose="02000504070300020003" pitchFamily="2" charset="0"/>
              </a:rPr>
              <a:t>Software</a:t>
            </a:r>
          </a:p>
          <a:p>
            <a:pPr lvl="1"/>
            <a:r>
              <a:rPr lang="en-US" sz="2800" dirty="0">
                <a:latin typeface="Nyala" panose="02000504070300020003" pitchFamily="2" charset="0"/>
              </a:rPr>
              <a:t>Network operating system (</a:t>
            </a:r>
            <a:r>
              <a:rPr lang="en-US" sz="2800" b="1" dirty="0">
                <a:latin typeface="Nyala" panose="02000504070300020003" pitchFamily="2" charset="0"/>
              </a:rPr>
              <a:t>NOS</a:t>
            </a:r>
            <a:r>
              <a:rPr lang="en-US" sz="2800" dirty="0">
                <a:latin typeface="Nyala" panose="02000504070300020003" pitchFamily="2" charset="0"/>
              </a:rPr>
              <a:t>)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Peer-to-peer (such as Windows for Workgroup ) and client server (Windows 2012 Server )</a:t>
            </a:r>
          </a:p>
          <a:p>
            <a:pPr lvl="1"/>
            <a:r>
              <a:rPr lang="en-US" sz="2800" dirty="0">
                <a:latin typeface="Nyala" panose="02000504070300020003" pitchFamily="2" charset="0"/>
              </a:rPr>
              <a:t>The operating system of the workstation – (</a:t>
            </a:r>
            <a:r>
              <a:rPr lang="en-US" sz="2800" b="1" dirty="0">
                <a:latin typeface="Nyala" panose="02000504070300020003" pitchFamily="2" charset="0"/>
              </a:rPr>
              <a:t>WOS</a:t>
            </a:r>
            <a:r>
              <a:rPr lang="en-US" sz="2800" dirty="0">
                <a:latin typeface="Nyala" panose="02000504070300020003" pitchFamily="2" charset="0"/>
              </a:rPr>
              <a:t>) - such as windows 10</a:t>
            </a:r>
          </a:p>
          <a:p>
            <a:pPr lvl="1"/>
            <a:r>
              <a:rPr lang="en-US" sz="2800" b="1" dirty="0">
                <a:latin typeface="Nyala" panose="02000504070300020003" pitchFamily="2" charset="0"/>
              </a:rPr>
              <a:t>Application Software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Server</a:t>
            </a:r>
            <a:r>
              <a:rPr lang="en-US" sz="2400" dirty="0">
                <a:latin typeface="Nyala" panose="02000504070300020003" pitchFamily="2" charset="0"/>
              </a:rPr>
              <a:t> software - web server, mail server, print server, file server, database server 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Client</a:t>
            </a:r>
            <a:r>
              <a:rPr lang="en-US" sz="2400" dirty="0">
                <a:latin typeface="Nyala" panose="02000504070300020003" pitchFamily="2" charset="0"/>
              </a:rPr>
              <a:t> software - web browsers, e-mail clients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CF0C-2340-4020-8651-68D1C5DE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1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E5D1-9A07-4118-9BC7-5457CD61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839"/>
            <a:ext cx="7886700" cy="562305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D3C4-CFF5-46A0-AF81-00DC5D13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77" y="1219200"/>
            <a:ext cx="8539969" cy="4724400"/>
          </a:xfrm>
        </p:spPr>
        <p:txBody>
          <a:bodyPr>
            <a:normAutofit/>
          </a:bodyPr>
          <a:lstStyle/>
          <a:p>
            <a:r>
              <a:rPr lang="en-GB" sz="2700" b="1" dirty="0">
                <a:latin typeface="Nyala" panose="02000504070300020003" pitchFamily="2" charset="0"/>
              </a:rPr>
              <a:t>Network Design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Identify the </a:t>
            </a:r>
            <a:r>
              <a:rPr lang="en-US" sz="2400" b="1" dirty="0">
                <a:latin typeface="Nyala" panose="02000504070300020003" pitchFamily="2" charset="0"/>
              </a:rPr>
              <a:t>organizational objective </a:t>
            </a:r>
            <a:r>
              <a:rPr lang="en-US" sz="2400" dirty="0">
                <a:latin typeface="Nyala" panose="02000504070300020003" pitchFamily="2" charset="0"/>
              </a:rPr>
              <a:t>and the </a:t>
            </a:r>
            <a:r>
              <a:rPr lang="en-US" sz="2400" b="1" dirty="0">
                <a:latin typeface="Nyala" panose="02000504070300020003" pitchFamily="2" charset="0"/>
              </a:rPr>
              <a:t>goal of the network </a:t>
            </a:r>
            <a:r>
              <a:rPr lang="en-US" sz="2400" dirty="0">
                <a:latin typeface="Nyala" panose="02000504070300020003" pitchFamily="2" charset="0"/>
              </a:rPr>
              <a:t>to be developed</a:t>
            </a:r>
            <a:endParaRPr lang="en-US" sz="2400" b="1" dirty="0">
              <a:latin typeface="Nyala" panose="02000504070300020003" pitchFamily="2" charset="0"/>
            </a:endParaRPr>
          </a:p>
          <a:p>
            <a:r>
              <a:rPr lang="en-US" sz="2700" dirty="0">
                <a:latin typeface="Nyala" panose="02000504070300020003" pitchFamily="2" charset="0"/>
              </a:rPr>
              <a:t>The most typical technical goals in an enterprise LAN/WAN design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Scalability</a:t>
            </a:r>
            <a:r>
              <a:rPr lang="en-US" sz="2400" dirty="0">
                <a:latin typeface="Nyala" panose="02000504070300020003" pitchFamily="2" charset="0"/>
              </a:rPr>
              <a:t> – appropriate size or volume, minimal cost </a:t>
            </a:r>
            <a:endParaRPr lang="en-US" sz="1500" dirty="0">
              <a:latin typeface="Nyala" panose="02000504070300020003" pitchFamily="2" charset="0"/>
            </a:endParaRP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Availability</a:t>
            </a:r>
            <a:r>
              <a:rPr lang="en-US" sz="2400" dirty="0">
                <a:latin typeface="Nyala" panose="02000504070300020003" pitchFamily="2" charset="0"/>
              </a:rPr>
              <a:t> - 7 / 24  or according to need. Fast User Interface, Application availability </a:t>
            </a:r>
            <a:endParaRPr lang="en-US" sz="1500" dirty="0">
              <a:latin typeface="Nyala" panose="02000504070300020003" pitchFamily="2" charset="0"/>
            </a:endParaRP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Performance</a:t>
            </a:r>
            <a:r>
              <a:rPr lang="en-US" sz="2400" dirty="0">
                <a:latin typeface="Nyala" panose="02000504070300020003" pitchFamily="2" charset="0"/>
              </a:rPr>
              <a:t> / Reliability - capacity utilization, throughput, and delay </a:t>
            </a:r>
            <a:endParaRPr lang="en-US" sz="2100" dirty="0">
              <a:latin typeface="Nyala" panose="02000504070300020003" pitchFamily="2" charset="0"/>
            </a:endParaRP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Security</a:t>
            </a:r>
            <a:r>
              <a:rPr lang="en-US" sz="2400" dirty="0">
                <a:latin typeface="Nyala" panose="02000504070300020003" pitchFamily="2" charset="0"/>
              </a:rPr>
              <a:t> – policy, Roles and Privileges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Flexibility</a:t>
            </a:r>
            <a:r>
              <a:rPr lang="en-US" sz="2400" dirty="0">
                <a:latin typeface="Nyala" panose="02000504070300020003" pitchFamily="2" charset="0"/>
              </a:rPr>
              <a:t> - Easy User Management, Handling Multiple Time-zones, Maintenance scheduling </a:t>
            </a:r>
            <a:endParaRPr lang="en-US" sz="21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3AF6F-EB4C-4F17-85D0-C1B4E420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02ED-8097-4BAF-9741-B75AD57E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61" y="228600"/>
            <a:ext cx="7886700" cy="4119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FD78-B0F0-47DD-BC80-DBACE4AD9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9" y="1219200"/>
            <a:ext cx="8582172" cy="48768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Nyala" panose="02000504070300020003" pitchFamily="2" charset="0"/>
              </a:rPr>
              <a:t>First decide whether a peer-to-peer or a server-based network. </a:t>
            </a:r>
          </a:p>
          <a:p>
            <a:pPr lvl="1"/>
            <a:r>
              <a:rPr lang="en-US" sz="3200" dirty="0">
                <a:latin typeface="Nyala" panose="02000504070300020003" pitchFamily="2" charset="0"/>
              </a:rPr>
              <a:t>Factors: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Size of the network.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Level of security.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Type of business.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Level of administrative support available.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Amount of network traffic.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Needs of the network users. </a:t>
            </a:r>
          </a:p>
          <a:p>
            <a:pPr lvl="2"/>
            <a:r>
              <a:rPr lang="en-US" sz="2800" dirty="0">
                <a:latin typeface="Nyala" panose="02000504070300020003" pitchFamily="2" charset="0"/>
              </a:rPr>
              <a:t>Network budget.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ACE8D-AF58-4B59-AEAB-239B4B32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0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5E3F-3751-44A1-8B00-F20CD89A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9" y="381000"/>
            <a:ext cx="7886700" cy="3459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E5A3-4F47-4ACD-A776-7BACC50BE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DDD7D-B129-499E-A445-DABC73D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AEE4B-2F9E-47EE-A8AD-59764D98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9" y="1143000"/>
            <a:ext cx="7233431" cy="43183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AF423-E803-419B-9584-6D257F1F94F6}"/>
              </a:ext>
            </a:extLst>
          </p:cNvPr>
          <p:cNvSpPr/>
          <p:nvPr/>
        </p:nvSpPr>
        <p:spPr>
          <a:xfrm>
            <a:off x="6020971" y="1688343"/>
            <a:ext cx="3091376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Nyala" panose="02000504070300020003" pitchFamily="2" charset="0"/>
              </a:rPr>
              <a:t>Example:     Network Architecture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811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3AB8-90F0-4503-BDEC-831227AA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D02D37-4A6B-4153-9D2C-7E7E62905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72" y="1628179"/>
            <a:ext cx="6246056" cy="36524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10800-9509-4F68-A0ED-C1E6C4DC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A19D-13DF-45C5-8783-9F016F83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41" y="304800"/>
            <a:ext cx="7886700" cy="4858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C51A-927F-4F70-9EEB-9B4C3AED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03" y="1219200"/>
            <a:ext cx="8779997" cy="4876799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latin typeface="Nyala" panose="02000504070300020003" pitchFamily="2" charset="0"/>
              </a:rPr>
              <a:t>Components in the above Architecture 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The first </a:t>
            </a:r>
            <a:r>
              <a:rPr lang="en-US" dirty="0">
                <a:latin typeface="Nyala" panose="02000504070300020003" pitchFamily="2" charset="0"/>
              </a:rPr>
              <a:t>is the </a:t>
            </a:r>
            <a:r>
              <a:rPr lang="en-US" b="1" dirty="0">
                <a:latin typeface="Nyala" panose="02000504070300020003" pitchFamily="2" charset="0"/>
              </a:rPr>
              <a:t>local area network (LAN)</a:t>
            </a:r>
            <a:r>
              <a:rPr lang="en-US" dirty="0">
                <a:latin typeface="Nyala" panose="02000504070300020003" pitchFamily="2" charset="0"/>
              </a:rPr>
              <a:t>, which enables users to access the network / </a:t>
            </a:r>
            <a:r>
              <a:rPr lang="en-US" b="1" dirty="0">
                <a:latin typeface="Nyala" panose="02000504070300020003" pitchFamily="2" charset="0"/>
              </a:rPr>
              <a:t>access layer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The second </a:t>
            </a:r>
            <a:r>
              <a:rPr lang="en-US" dirty="0">
                <a:latin typeface="Nyala" panose="02000504070300020003" pitchFamily="2" charset="0"/>
              </a:rPr>
              <a:t>is the </a:t>
            </a:r>
            <a:r>
              <a:rPr lang="en-US" b="1" dirty="0">
                <a:latin typeface="Nyala" panose="02000504070300020003" pitchFamily="2" charset="0"/>
              </a:rPr>
              <a:t>building backbone network</a:t>
            </a:r>
            <a:r>
              <a:rPr lang="en-US" dirty="0">
                <a:latin typeface="Nyala" panose="02000504070300020003" pitchFamily="2" charset="0"/>
              </a:rPr>
              <a:t>, which some vendors call the </a:t>
            </a:r>
            <a:r>
              <a:rPr lang="en-US" b="1" dirty="0">
                <a:latin typeface="Nyala" panose="02000504070300020003" pitchFamily="2" charset="0"/>
              </a:rPr>
              <a:t>distribution layer</a:t>
            </a:r>
            <a:r>
              <a:rPr lang="en-US" dirty="0">
                <a:latin typeface="Nyala" panose="02000504070300020003" pitchFamily="2" charset="0"/>
              </a:rPr>
              <a:t>, because it distributes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The third </a:t>
            </a:r>
            <a:r>
              <a:rPr lang="en-US" dirty="0">
                <a:latin typeface="Nyala" panose="02000504070300020003" pitchFamily="2" charset="0"/>
              </a:rPr>
              <a:t>is the </a:t>
            </a:r>
            <a:r>
              <a:rPr lang="en-US" b="1" dirty="0">
                <a:latin typeface="Nyala" panose="02000504070300020003" pitchFamily="2" charset="0"/>
              </a:rPr>
              <a:t>campus backbone </a:t>
            </a:r>
            <a:r>
              <a:rPr lang="en-US" dirty="0">
                <a:latin typeface="Nyala" panose="02000504070300020003" pitchFamily="2" charset="0"/>
              </a:rPr>
              <a:t>(sometimes called the </a:t>
            </a:r>
            <a:r>
              <a:rPr lang="en-US" b="1" dirty="0">
                <a:latin typeface="Nyala" panose="02000504070300020003" pitchFamily="2" charset="0"/>
              </a:rPr>
              <a:t>core layer</a:t>
            </a:r>
            <a:r>
              <a:rPr lang="en-US" dirty="0">
                <a:latin typeface="Nyala" panose="02000504070300020003" pitchFamily="2" charset="0"/>
              </a:rPr>
              <a:t>), which connects all campus buildings.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The fourth </a:t>
            </a:r>
            <a:r>
              <a:rPr lang="en-US" dirty="0">
                <a:latin typeface="Nyala" panose="02000504070300020003" pitchFamily="2" charset="0"/>
              </a:rPr>
              <a:t>is the </a:t>
            </a:r>
            <a:r>
              <a:rPr lang="en-US" b="1" dirty="0">
                <a:latin typeface="Nyala" panose="02000504070300020003" pitchFamily="2" charset="0"/>
              </a:rPr>
              <a:t>data center</a:t>
            </a:r>
            <a:r>
              <a:rPr lang="en-US" dirty="0">
                <a:latin typeface="Nyala" panose="02000504070300020003" pitchFamily="2" charset="0"/>
              </a:rPr>
              <a:t>, which contains the organization’s servers (e.g., db. servers, email servers). 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The last three </a:t>
            </a:r>
            <a:r>
              <a:rPr lang="en-US" dirty="0">
                <a:latin typeface="Nyala" panose="02000504070300020003" pitchFamily="2" charset="0"/>
              </a:rPr>
              <a:t>make up the </a:t>
            </a:r>
            <a:r>
              <a:rPr lang="en-US" b="1" dirty="0">
                <a:latin typeface="Nyala" panose="02000504070300020003" pitchFamily="2" charset="0"/>
              </a:rPr>
              <a:t>enterprise edge</a:t>
            </a:r>
            <a:r>
              <a:rPr lang="en-US" dirty="0">
                <a:latin typeface="Nyala" panose="02000504070300020003" pitchFamily="2" charset="0"/>
              </a:rPr>
              <a:t>, an enterprise campus connect with the rest of the world. 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The </a:t>
            </a:r>
            <a:r>
              <a:rPr lang="en-US" sz="1800" b="1" dirty="0">
                <a:latin typeface="Nyala" panose="02000504070300020003" pitchFamily="2" charset="0"/>
              </a:rPr>
              <a:t>wide area network (WAN)</a:t>
            </a:r>
            <a:r>
              <a:rPr lang="en-US" sz="1800" dirty="0">
                <a:latin typeface="Nyala" panose="02000504070300020003" pitchFamily="2" charset="0"/>
              </a:rPr>
              <a:t>. A WAN is a private network that connects its different campus locations.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The </a:t>
            </a:r>
            <a:r>
              <a:rPr lang="en-US" sz="1800" b="1" dirty="0">
                <a:latin typeface="Nyala" panose="02000504070300020003" pitchFamily="2" charset="0"/>
              </a:rPr>
              <a:t>Internet access </a:t>
            </a:r>
            <a:r>
              <a:rPr lang="en-US" sz="1800" dirty="0">
                <a:latin typeface="Nyala" panose="02000504070300020003" pitchFamily="2" charset="0"/>
              </a:rPr>
              <a:t>component, which enables the organization to connect to the Internet.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The </a:t>
            </a:r>
            <a:r>
              <a:rPr lang="en-US" sz="1800" b="1" dirty="0">
                <a:latin typeface="Nyala" panose="02000504070300020003" pitchFamily="2" charset="0"/>
              </a:rPr>
              <a:t>e-commerce edge</a:t>
            </a:r>
            <a:r>
              <a:rPr lang="en-US" sz="1800" dirty="0">
                <a:latin typeface="Nyala" panose="02000504070300020003" pitchFamily="2" charset="0"/>
              </a:rPr>
              <a:t>. enables electronic data exchange between the organization and the external entities.</a:t>
            </a:r>
          </a:p>
          <a:p>
            <a:endParaRPr lang="en-US" sz="1800" dirty="0">
              <a:latin typeface="Nyala" panose="020005040703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4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F0F9-0AA3-4A98-9D5F-E36713C9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29" y="304800"/>
            <a:ext cx="7886700" cy="380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29C5C-9CAA-44DC-A0BF-401AF01C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44" y="2632707"/>
            <a:ext cx="2958509" cy="28777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AF9E-D0A3-4256-BC50-5000F2D9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20" y="1295400"/>
            <a:ext cx="5493924" cy="47243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Network Management Architecture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Centralized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Distributed 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Hierarchical</a:t>
            </a:r>
          </a:p>
          <a:p>
            <a:r>
              <a:rPr lang="en-US" sz="2400" b="1" dirty="0">
                <a:latin typeface="Nyala" panose="02000504070300020003" pitchFamily="2" charset="0"/>
              </a:rPr>
              <a:t>Centralized Network Management Architecture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A </a:t>
            </a:r>
            <a:r>
              <a:rPr lang="en-US" sz="2100" b="1" dirty="0">
                <a:latin typeface="Nyala" panose="02000504070300020003" pitchFamily="2" charset="0"/>
              </a:rPr>
              <a:t>single management system installation</a:t>
            </a:r>
            <a:r>
              <a:rPr lang="en-US" sz="2100" dirty="0">
                <a:latin typeface="Nyala" panose="02000504070300020003" pitchFamily="2" charset="0"/>
              </a:rPr>
              <a:t> monitors the whole network.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This installation may consist of </a:t>
            </a:r>
            <a:r>
              <a:rPr lang="en-US" sz="2100" b="1" dirty="0">
                <a:latin typeface="Nyala" panose="02000504070300020003" pitchFamily="2" charset="0"/>
              </a:rPr>
              <a:t>one or more </a:t>
            </a:r>
            <a:r>
              <a:rPr lang="en-US" sz="2100" dirty="0">
                <a:latin typeface="Nyala" panose="02000504070300020003" pitchFamily="2" charset="0"/>
              </a:rPr>
              <a:t>servers due to hardware limitations.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If more than one server is used, it is considered as a centralized architecture when all servers are located at the same NOC.</a:t>
            </a:r>
          </a:p>
          <a:p>
            <a:endParaRPr lang="en-US" sz="2400" dirty="0">
              <a:latin typeface="Nyala" panose="020005040703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415A0-E866-4CA6-8837-6B7B325B645D}"/>
              </a:ext>
            </a:extLst>
          </p:cNvPr>
          <p:cNvSpPr/>
          <p:nvPr/>
        </p:nvSpPr>
        <p:spPr>
          <a:xfrm>
            <a:off x="4480714" y="1617764"/>
            <a:ext cx="456129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Sabon-Roman"/>
              </a:rPr>
              <a:t>Network Architecture: </a:t>
            </a:r>
            <a:r>
              <a:rPr lang="en-US" dirty="0">
                <a:latin typeface="Sabon-Roman"/>
              </a:rPr>
              <a:t>The design of a network, including the hardware, software, access methods, and the protocols in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7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97C0-E5B1-4342-884C-E0169E8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23" y="195854"/>
            <a:ext cx="7886700" cy="656548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1. What is a computer network?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39A1-4688-4008-961F-F073DA21F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2" y="1219200"/>
            <a:ext cx="8645476" cy="476991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Nyala" panose="02000504070300020003" pitchFamily="2" charset="0"/>
              </a:rPr>
              <a:t>A computer network is a system in which a number of independent computers are linked together (wired, wireless) to: </a:t>
            </a:r>
          </a:p>
          <a:p>
            <a:pPr lvl="1"/>
            <a:r>
              <a:rPr lang="en-US" sz="2700" dirty="0">
                <a:latin typeface="Nyala" panose="02000504070300020003" pitchFamily="2" charset="0"/>
              </a:rPr>
              <a:t>Sharing Information and Resources (HW, SW), services 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File, folder, printer, disk drive, internet</a:t>
            </a:r>
          </a:p>
          <a:p>
            <a:pPr lvl="1"/>
            <a:r>
              <a:rPr lang="en-US" sz="2700" dirty="0">
                <a:latin typeface="Nyala" panose="02000504070300020003" pitchFamily="2" charset="0"/>
              </a:rPr>
              <a:t>Client-server Configurations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Administration, sharing </a:t>
            </a:r>
          </a:p>
          <a:p>
            <a:pPr lvl="1"/>
            <a:r>
              <a:rPr lang="en-US" sz="2700" dirty="0">
                <a:latin typeface="Nyala" panose="02000504070300020003" pitchFamily="2" charset="0"/>
              </a:rPr>
              <a:t>E-commerce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Buying and selling </a:t>
            </a:r>
          </a:p>
          <a:p>
            <a:pPr lvl="1"/>
            <a:r>
              <a:rPr lang="en-US" sz="2700" dirty="0">
                <a:latin typeface="Nyala" panose="02000504070300020003" pitchFamily="2" charset="0"/>
              </a:rPr>
              <a:t>Communication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VOIP, Chatting, email </a:t>
            </a:r>
          </a:p>
          <a:p>
            <a:endParaRPr lang="en-US" sz="3000" dirty="0">
              <a:latin typeface="Nyala" panose="02000504070300020003" pitchFamily="2" charset="0"/>
            </a:endParaRPr>
          </a:p>
          <a:p>
            <a:endParaRPr lang="en-US" sz="30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7560-A81E-4C48-8202-B995C513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7F658-7C03-481E-AFDC-4E7E0C2D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007989"/>
            <a:ext cx="3632277" cy="21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8C732-1C90-4D1D-82D2-5A49D74F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603" y="1918848"/>
            <a:ext cx="3475928" cy="3227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E6CF5-BF09-4E68-9CEF-BDEEB826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7886700" cy="549116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9482-CD64-4A6F-BC2D-95E2D458C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69" y="1219200"/>
            <a:ext cx="5311434" cy="480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Nyala" panose="02000504070300020003" pitchFamily="2" charset="0"/>
              </a:rPr>
              <a:t>Distributed Network Management Architecture</a:t>
            </a:r>
          </a:p>
          <a:p>
            <a:pPr lvl="1"/>
            <a:r>
              <a:rPr lang="en-US" sz="2800" dirty="0">
                <a:latin typeface="Nyala" panose="02000504070300020003" pitchFamily="2" charset="0"/>
              </a:rPr>
              <a:t>M</a:t>
            </a:r>
            <a:r>
              <a:rPr lang="en-US" sz="2800" b="1" dirty="0">
                <a:latin typeface="Nyala" panose="02000504070300020003" pitchFamily="2" charset="0"/>
              </a:rPr>
              <a:t>ultiple installations of</a:t>
            </a:r>
            <a:r>
              <a:rPr lang="en-US" sz="2800" dirty="0">
                <a:latin typeface="Nyala" panose="02000504070300020003" pitchFamily="2" charset="0"/>
              </a:rPr>
              <a:t> </a:t>
            </a:r>
            <a:r>
              <a:rPr lang="en-US" sz="2800" b="1" dirty="0">
                <a:latin typeface="Nyala" panose="02000504070300020003" pitchFamily="2" charset="0"/>
              </a:rPr>
              <a:t>management systems</a:t>
            </a:r>
            <a:r>
              <a:rPr lang="en-US" sz="2800" dirty="0">
                <a:latin typeface="Nyala" panose="02000504070300020003" pitchFamily="2" charset="0"/>
              </a:rPr>
              <a:t> are used to monitor the whole network. </a:t>
            </a:r>
          </a:p>
          <a:p>
            <a:pPr lvl="1"/>
            <a:r>
              <a:rPr lang="en-US" sz="2800" dirty="0">
                <a:latin typeface="Nyala" panose="02000504070300020003" pitchFamily="2" charset="0"/>
              </a:rPr>
              <a:t>Each management system is installed at a NOC that is responsible to monitor a geographical or administration region / domain, i.e. it is a </a:t>
            </a:r>
            <a:r>
              <a:rPr lang="en-US" sz="2800" i="1" dirty="0">
                <a:latin typeface="Nyala" panose="02000504070300020003" pitchFamily="2" charset="0"/>
              </a:rPr>
              <a:t>Domain Manager</a:t>
            </a:r>
            <a:r>
              <a:rPr lang="en-US" sz="2800" dirty="0">
                <a:latin typeface="Nyala" panose="02000504070300020003" pitchFamily="2" charset="0"/>
              </a:rPr>
              <a:t>.</a:t>
            </a:r>
          </a:p>
          <a:p>
            <a:endParaRPr lang="en-US" sz="2800" dirty="0">
              <a:latin typeface="Nyala" panose="020005040703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817BE-B988-43E3-81B0-6CE13683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48" y="2039170"/>
            <a:ext cx="2923442" cy="2779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88B9F-2547-4E10-B1DC-7D4FFD94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6" y="310266"/>
            <a:ext cx="7886700" cy="599342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83BA-70F8-4657-B679-290AAAC3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24" y="1219200"/>
            <a:ext cx="6793230" cy="4800600"/>
          </a:xfrm>
        </p:spPr>
        <p:txBody>
          <a:bodyPr>
            <a:noAutofit/>
          </a:bodyPr>
          <a:lstStyle/>
          <a:p>
            <a:r>
              <a:rPr lang="en-US" sz="2800" b="1" dirty="0">
                <a:effectLst/>
                <a:latin typeface="Nyala" panose="02000504070300020003" pitchFamily="2" charset="0"/>
              </a:rPr>
              <a:t>Hierarchical Network Management Architecture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Multiple installations of</a:t>
            </a:r>
            <a:r>
              <a:rPr lang="en-US" sz="2400" dirty="0">
                <a:latin typeface="Nyala" panose="02000504070300020003" pitchFamily="2" charset="0"/>
              </a:rPr>
              <a:t> </a:t>
            </a:r>
            <a:r>
              <a:rPr lang="en-US" sz="2400" b="1" dirty="0">
                <a:latin typeface="Nyala" panose="02000504070300020003" pitchFamily="2" charset="0"/>
              </a:rPr>
              <a:t>management systems</a:t>
            </a:r>
            <a:r>
              <a:rPr lang="en-US" sz="2400" dirty="0">
                <a:latin typeface="Nyala" panose="02000504070300020003" pitchFamily="2" charset="0"/>
              </a:rPr>
              <a:t> are used to monitor the whole network.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Each management system is installed at a NOC that is responsible to monitor, it is a </a:t>
            </a:r>
            <a:r>
              <a:rPr lang="en-US" sz="2400" i="1" dirty="0">
                <a:latin typeface="Nyala" panose="02000504070300020003" pitchFamily="2" charset="0"/>
              </a:rPr>
              <a:t>Domain Manager</a:t>
            </a:r>
            <a:r>
              <a:rPr lang="en-US" sz="2400" dirty="0">
                <a:latin typeface="Nyala" panose="02000504070300020003" pitchFamily="2" charset="0"/>
              </a:rPr>
              <a:t>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It adds an additional layer, the </a:t>
            </a:r>
            <a:r>
              <a:rPr lang="en-US" sz="2400" b="1" dirty="0">
                <a:solidFill>
                  <a:srgbClr val="C00000"/>
                </a:solidFill>
                <a:latin typeface="Nyala" panose="02000504070300020003" pitchFamily="2" charset="0"/>
              </a:rPr>
              <a:t>Manager of Managers (MoM)</a:t>
            </a:r>
            <a:r>
              <a:rPr lang="en-US" sz="2400" dirty="0">
                <a:solidFill>
                  <a:srgbClr val="C00000"/>
                </a:solidFill>
                <a:latin typeface="Nyala" panose="02000504070300020003" pitchFamily="2" charset="0"/>
              </a:rPr>
              <a:t>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MoM sits at a higher level and requests information from domain managers.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There is no communication between domain managers, information flow follows the hierarchy.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The hierarchy can be further expanded by adding </a:t>
            </a:r>
            <a:r>
              <a:rPr lang="en-US" sz="2400" b="1" dirty="0">
                <a:solidFill>
                  <a:srgbClr val="C00000"/>
                </a:solidFill>
                <a:latin typeface="Nyala" panose="02000504070300020003" pitchFamily="2" charset="0"/>
              </a:rPr>
              <a:t>additional layers of </a:t>
            </a:r>
            <a:r>
              <a:rPr lang="en-US" sz="2400" b="1" dirty="0" err="1">
                <a:solidFill>
                  <a:srgbClr val="C00000"/>
                </a:solidFill>
                <a:latin typeface="Nyala" panose="02000504070300020003" pitchFamily="2" charset="0"/>
              </a:rPr>
              <a:t>MoMs</a:t>
            </a:r>
            <a:r>
              <a:rPr lang="en-US" sz="2400" b="1" dirty="0">
                <a:solidFill>
                  <a:srgbClr val="C00000"/>
                </a:solidFill>
                <a:latin typeface="Nyala" panose="02000504070300020003" pitchFamily="2" charset="0"/>
              </a:rPr>
              <a:t> </a:t>
            </a:r>
            <a:r>
              <a:rPr lang="en-US" sz="2400" dirty="0">
                <a:latin typeface="Nyala" panose="02000504070300020003" pitchFamily="2" charset="0"/>
              </a:rPr>
              <a:t>and therefore is quite scalable.</a:t>
            </a:r>
          </a:p>
          <a:p>
            <a:endParaRPr lang="en-US" sz="2800" dirty="0">
              <a:latin typeface="Nyala" panose="020005040703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2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4127-194B-425C-8711-D44E2FD8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60B64E-2D0A-4E64-B1C7-FB49D8C3067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887812"/>
          <a:ext cx="9144001" cy="5123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203">
                  <a:extLst>
                    <a:ext uri="{9D8B030D-6E8A-4147-A177-3AD203B41FA5}">
                      <a16:colId xmlns:a16="http://schemas.microsoft.com/office/drawing/2014/main" val="1113808282"/>
                    </a:ext>
                  </a:extLst>
                </a:gridCol>
                <a:gridCol w="2595260">
                  <a:extLst>
                    <a:ext uri="{9D8B030D-6E8A-4147-A177-3AD203B41FA5}">
                      <a16:colId xmlns:a16="http://schemas.microsoft.com/office/drawing/2014/main" val="3108548294"/>
                    </a:ext>
                  </a:extLst>
                </a:gridCol>
                <a:gridCol w="2455226">
                  <a:extLst>
                    <a:ext uri="{9D8B030D-6E8A-4147-A177-3AD203B41FA5}">
                      <a16:colId xmlns:a16="http://schemas.microsoft.com/office/drawing/2014/main" val="1890494064"/>
                    </a:ext>
                  </a:extLst>
                </a:gridCol>
                <a:gridCol w="2920312">
                  <a:extLst>
                    <a:ext uri="{9D8B030D-6E8A-4147-A177-3AD203B41FA5}">
                      <a16:colId xmlns:a16="http://schemas.microsoft.com/office/drawing/2014/main" val="2870061185"/>
                    </a:ext>
                  </a:extLst>
                </a:gridCol>
              </a:tblGrid>
              <a:tr h="364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Criteria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Centralized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Distributed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Hierarchical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95853250"/>
                  </a:ext>
                </a:extLst>
              </a:tr>
              <a:tr h="10522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Reliability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Depends on Data Communications Network infrastructure (DCN), due to connectivity between regions.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Reliable, no single point of failure. Regions are independent.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Reliable and scalable. Regions are independent but also centrally monitored.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817351399"/>
                  </a:ext>
                </a:extLst>
              </a:tr>
              <a:tr h="10522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Scalability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Depends on DCN: as the network expands the DCN bandwidth between regions increases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Good, just add servers to increase the managed network size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Excellent, add servers to increase the managed network size and Manager of Managers for control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3371382845"/>
                  </a:ext>
                </a:extLst>
              </a:tr>
              <a:tr h="12372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Flexibility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Limited, only one time-zone is possible per server, regions must follow the central region maintenance schedule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Flexible, can handle different time-zones; each region can schedule independent maintenance actions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Flexible, can handle different time-zones; each region can schedule independent maintenance actions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88065726"/>
                  </a:ext>
                </a:extLst>
              </a:tr>
              <a:tr h="10522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User Experience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Depends on DCN, as DCN performance affects client’s remote access to servers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Very Good, local access to servers ensures UI speed and responsiveness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Excellent, local access to servers ensures User Interface speed and responsiveness. MoM gives end-to-end visibility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3073215870"/>
                  </a:ext>
                </a:extLst>
              </a:tr>
              <a:tr h="3649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Overall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Good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Better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Best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3243261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2984A-CB46-4836-A792-C4F20E98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8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16A0-AA0A-4C65-8A25-498690F5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7577"/>
            <a:ext cx="7886700" cy="615059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8074-0285-4EDC-83FB-355ABD58A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17" y="1219200"/>
            <a:ext cx="8609428" cy="4876800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Nyala" panose="02000504070300020003" pitchFamily="2" charset="0"/>
              </a:rPr>
              <a:t>Selecting a Logical Network Topology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Identify the network segments and interconnection points between segments, size and scope of networks, and the types of required internetworking devices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Preferable</a:t>
            </a:r>
            <a:r>
              <a:rPr lang="en-US" sz="2400" dirty="0">
                <a:latin typeface="Nyala" panose="02000504070300020003" pitchFamily="2" charset="0"/>
              </a:rPr>
              <a:t>: develop a layered and hierarchical design model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A typical hierarchical network topology includes the following three layers:</a:t>
            </a:r>
            <a:endParaRPr lang="en-US" sz="2100" dirty="0">
              <a:latin typeface="Nyala" panose="02000504070300020003" pitchFamily="2" charset="0"/>
            </a:endParaRPr>
          </a:p>
          <a:p>
            <a:pPr lvl="2"/>
            <a:r>
              <a:rPr lang="en-US" sz="2100" dirty="0">
                <a:latin typeface="Nyala" panose="02000504070300020003" pitchFamily="2" charset="0"/>
              </a:rPr>
              <a:t> </a:t>
            </a:r>
            <a:r>
              <a:rPr lang="en-US" sz="2100" b="1" dirty="0">
                <a:latin typeface="Nyala" panose="02000504070300020003" pitchFamily="2" charset="0"/>
              </a:rPr>
              <a:t>A core layer </a:t>
            </a:r>
            <a:r>
              <a:rPr lang="en-US" sz="2100" dirty="0">
                <a:latin typeface="Nyala" panose="02000504070300020003" pitchFamily="2" charset="0"/>
              </a:rPr>
              <a:t>consisting of high-end routers and switches that are optimized for availability and performance</a:t>
            </a:r>
            <a:endParaRPr lang="en-US" dirty="0">
              <a:latin typeface="Nyala" panose="02000504070300020003" pitchFamily="2" charset="0"/>
            </a:endParaRPr>
          </a:p>
          <a:p>
            <a:pPr lvl="2"/>
            <a:r>
              <a:rPr lang="en-US" sz="2100" dirty="0">
                <a:latin typeface="Nyala" panose="02000504070300020003" pitchFamily="2" charset="0"/>
              </a:rPr>
              <a:t> </a:t>
            </a:r>
            <a:r>
              <a:rPr lang="en-US" sz="2100" b="1" dirty="0">
                <a:latin typeface="Nyala" panose="02000504070300020003" pitchFamily="2" charset="0"/>
              </a:rPr>
              <a:t>A distribution layer </a:t>
            </a:r>
            <a:r>
              <a:rPr lang="en-US" sz="2100" dirty="0">
                <a:latin typeface="Nyala" panose="02000504070300020003" pitchFamily="2" charset="0"/>
              </a:rPr>
              <a:t>of routers and switches that implement network policies</a:t>
            </a:r>
            <a:endParaRPr lang="en-US" dirty="0">
              <a:latin typeface="Nyala" panose="02000504070300020003" pitchFamily="2" charset="0"/>
            </a:endParaRPr>
          </a:p>
          <a:p>
            <a:pPr lvl="2"/>
            <a:r>
              <a:rPr lang="en-US" sz="2100" dirty="0">
                <a:latin typeface="Nyala" panose="02000504070300020003" pitchFamily="2" charset="0"/>
              </a:rPr>
              <a:t> </a:t>
            </a:r>
            <a:r>
              <a:rPr lang="en-US" sz="2100" b="1" dirty="0">
                <a:latin typeface="Nyala" panose="02000504070300020003" pitchFamily="2" charset="0"/>
              </a:rPr>
              <a:t>An access layer </a:t>
            </a:r>
            <a:r>
              <a:rPr lang="en-US" sz="2100" dirty="0">
                <a:latin typeface="Nyala" panose="02000504070300020003" pitchFamily="2" charset="0"/>
              </a:rPr>
              <a:t>that connects users via hubs, switches, and other interconnection devices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36C5-2B6B-46B6-A8B3-C397F724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4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1E46-C421-4338-A785-8B084490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9" y="176256"/>
            <a:ext cx="7886700" cy="688914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CEE0-C5BA-493F-83A9-8A822F6B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9" y="1295400"/>
            <a:ext cx="8592283" cy="4800600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Nyala" panose="02000504070300020003" pitchFamily="2" charset="0"/>
              </a:rPr>
              <a:t>Requirements of the Network</a:t>
            </a:r>
            <a:endParaRPr lang="en-US" sz="2400" b="1" dirty="0">
              <a:latin typeface="Nyala" panose="02000504070300020003" pitchFamily="2" charset="0"/>
            </a:endParaRPr>
          </a:p>
          <a:p>
            <a:r>
              <a:rPr lang="en-US" sz="2400" dirty="0">
                <a:latin typeface="Nyala" panose="02000504070300020003" pitchFamily="2" charset="0"/>
              </a:rPr>
              <a:t>Define requirements to the existing hardware, software, and telecommunications. At a minimum, you should consider the following: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size of the facility (located on a single floor vs. multiple floors)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number of users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Whether the LAN will be extended to several buildings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environment (office, manufacturing, out-of-doors)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current network media, if any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technical competence of users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amount of network traffic (initially, and anticipated for the future)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level of security</a:t>
            </a:r>
          </a:p>
          <a:p>
            <a:endParaRPr lang="en-US" sz="24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B655-121F-4DA8-9E5D-372AA93E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04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6479-EAFB-40B3-983D-C5BDAA9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256024"/>
            <a:ext cx="7886700" cy="731117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603C-CA3A-42F9-914E-7AEC66277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" y="1219200"/>
            <a:ext cx="8298180" cy="4800600"/>
          </a:xfrm>
        </p:spPr>
        <p:txBody>
          <a:bodyPr>
            <a:normAutofit fontScale="92500"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Network Management</a:t>
            </a:r>
          </a:p>
          <a:p>
            <a:pPr lvl="1"/>
            <a:r>
              <a:rPr lang="en-US" b="1" dirty="0">
                <a:latin typeface="Nyala" panose="02000504070300020003" pitchFamily="2" charset="0"/>
              </a:rPr>
              <a:t>Network administrators </a:t>
            </a:r>
            <a:r>
              <a:rPr lang="en-US" dirty="0">
                <a:latin typeface="Nyala" panose="02000504070300020003" pitchFamily="2" charset="0"/>
              </a:rPr>
              <a:t>need tools to monitor the </a:t>
            </a:r>
            <a:r>
              <a:rPr lang="en-US" b="1" dirty="0">
                <a:latin typeface="Nyala" panose="02000504070300020003" pitchFamily="2" charset="0"/>
              </a:rPr>
              <a:t>functionality</a:t>
            </a:r>
            <a:r>
              <a:rPr lang="en-US" dirty="0">
                <a:latin typeface="Nyala" panose="02000504070300020003" pitchFamily="2" charset="0"/>
              </a:rPr>
              <a:t> of the network </a:t>
            </a:r>
            <a:r>
              <a:rPr lang="en-US" b="1" dirty="0">
                <a:latin typeface="Nyala" panose="02000504070300020003" pitchFamily="2" charset="0"/>
              </a:rPr>
              <a:t>devices</a:t>
            </a:r>
            <a:r>
              <a:rPr lang="en-US" dirty="0">
                <a:latin typeface="Nyala" panose="02000504070300020003" pitchFamily="2" charset="0"/>
              </a:rPr>
              <a:t>, the </a:t>
            </a:r>
            <a:r>
              <a:rPr lang="en-US" b="1" dirty="0">
                <a:latin typeface="Nyala" panose="02000504070300020003" pitchFamily="2" charset="0"/>
              </a:rPr>
              <a:t>connections</a:t>
            </a:r>
            <a:r>
              <a:rPr lang="en-US" dirty="0">
                <a:latin typeface="Nyala" panose="02000504070300020003" pitchFamily="2" charset="0"/>
              </a:rPr>
              <a:t> between them, and the </a:t>
            </a:r>
            <a:r>
              <a:rPr lang="en-US" b="1" dirty="0">
                <a:latin typeface="Nyala" panose="02000504070300020003" pitchFamily="2" charset="0"/>
              </a:rPr>
              <a:t>services</a:t>
            </a:r>
            <a:r>
              <a:rPr lang="en-US" dirty="0">
                <a:latin typeface="Nyala" panose="02000504070300020003" pitchFamily="2" charset="0"/>
              </a:rPr>
              <a:t> they provide. SNMP is de facto standard with RMON and BIM</a:t>
            </a:r>
            <a:endParaRPr lang="en-US" sz="2100" b="1" dirty="0">
              <a:latin typeface="Nyala" panose="02000504070300020003" pitchFamily="2" charset="0"/>
            </a:endParaRPr>
          </a:p>
          <a:p>
            <a:r>
              <a:rPr lang="en-GB" sz="2400" b="1" dirty="0">
                <a:latin typeface="Nyala" panose="02000504070300020003" pitchFamily="2" charset="0"/>
              </a:rPr>
              <a:t>Network Management Architecture</a:t>
            </a:r>
            <a:endParaRPr lang="en-US" sz="2400" b="1" dirty="0">
              <a:latin typeface="Nyala" panose="02000504070300020003" pitchFamily="2" charset="0"/>
            </a:endParaRP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Network management system (NMS)</a:t>
            </a:r>
            <a:r>
              <a:rPr lang="en-US" sz="2100" dirty="0">
                <a:latin typeface="Nyala" panose="02000504070300020003" pitchFamily="2" charset="0"/>
              </a:rPr>
              <a:t>: A system that executes applications that monitor and control managed devices. NMSs provide the bulk of the processing and memory resources that are required for network management.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Network management protocol</a:t>
            </a:r>
            <a:r>
              <a:rPr lang="en-US" sz="2100" dirty="0">
                <a:latin typeface="Nyala" panose="02000504070300020003" pitchFamily="2" charset="0"/>
              </a:rPr>
              <a:t>: A protocol that facilitates the exchange of management information between the NMS and managed devices, including SNMP, MIB, and RMON.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Managed devices</a:t>
            </a:r>
            <a:r>
              <a:rPr lang="en-US" sz="2100" dirty="0">
                <a:latin typeface="Nyala" panose="02000504070300020003" pitchFamily="2" charset="0"/>
              </a:rPr>
              <a:t>: A device (such as a router) managed by an NMS.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Management agents</a:t>
            </a:r>
            <a:r>
              <a:rPr lang="en-US" sz="2100" dirty="0">
                <a:latin typeface="Nyala" panose="02000504070300020003" pitchFamily="2" charset="0"/>
              </a:rPr>
              <a:t>: Software, on managed devices, that collects and stores management information, including SNMP agents and RMON agents.</a:t>
            </a:r>
          </a:p>
          <a:p>
            <a:pPr lvl="1"/>
            <a:r>
              <a:rPr lang="en-US" sz="2100" b="1" dirty="0">
                <a:latin typeface="Nyala" panose="02000504070300020003" pitchFamily="2" charset="0"/>
              </a:rPr>
              <a:t>Management information</a:t>
            </a:r>
            <a:r>
              <a:rPr lang="en-US" sz="2100" dirty="0">
                <a:latin typeface="Nyala" panose="02000504070300020003" pitchFamily="2" charset="0"/>
              </a:rPr>
              <a:t>: Data that is of interest to a device’s management, usually stored in MIBs.</a:t>
            </a:r>
          </a:p>
          <a:p>
            <a:endParaRPr lang="en-US" sz="2400" b="1" dirty="0">
              <a:latin typeface="Nyala" panose="02000504070300020003" pitchFamily="2" charset="0"/>
            </a:endParaRPr>
          </a:p>
          <a:p>
            <a:endParaRPr lang="en-US" sz="24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DE9C9-EEC5-4D3D-B541-A2D234C7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3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9727-36D4-495B-A214-AF4EA501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7886700" cy="604508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A8CE-7E8B-47B9-91B9-E2BFB3FB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63" y="1143000"/>
            <a:ext cx="8714936" cy="4755355"/>
          </a:xfrm>
        </p:spPr>
        <p:txBody>
          <a:bodyPr>
            <a:normAutofit/>
          </a:bodyPr>
          <a:lstStyle/>
          <a:p>
            <a:r>
              <a:rPr lang="en-US" sz="3200" b="1" i="1" dirty="0">
                <a:latin typeface="Nyala" panose="02000504070300020003" pitchFamily="2" charset="0"/>
              </a:rPr>
              <a:t>Protocols and Standards</a:t>
            </a:r>
          </a:p>
          <a:p>
            <a:pPr lvl="1"/>
            <a:r>
              <a:rPr lang="en-GB" sz="2400" b="1" dirty="0">
                <a:latin typeface="Nyala" panose="02000504070300020003" pitchFamily="2" charset="0"/>
              </a:rPr>
              <a:t>SNMP - </a:t>
            </a:r>
            <a:r>
              <a:rPr lang="en-US" sz="2400" dirty="0">
                <a:latin typeface="Nyala" panose="02000504070300020003" pitchFamily="2" charset="0"/>
              </a:rPr>
              <a:t>how management information is exchanged between network management applications and management agents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Manager</a:t>
            </a:r>
            <a:r>
              <a:rPr lang="en-US" sz="2400" dirty="0">
                <a:latin typeface="Nyala" panose="02000504070300020003" pitchFamily="2" charset="0"/>
              </a:rPr>
              <a:t> - </a:t>
            </a:r>
            <a:r>
              <a:rPr lang="en-US" sz="1600" dirty="0">
                <a:latin typeface="Nyala" panose="02000504070300020003" pitchFamily="2" charset="0"/>
              </a:rPr>
              <a:t>there is a trade-off between polling frequency and bandwidth usage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Protocol</a:t>
            </a:r>
            <a:r>
              <a:rPr lang="en-US" sz="2400" dirty="0">
                <a:latin typeface="Nyala" panose="02000504070300020003" pitchFamily="2" charset="0"/>
              </a:rPr>
              <a:t> - </a:t>
            </a:r>
            <a:r>
              <a:rPr lang="en-US" sz="1600" dirty="0">
                <a:latin typeface="Nyala" panose="02000504070300020003" pitchFamily="2" charset="0"/>
              </a:rPr>
              <a:t>SNMP is a protocol for message exchange, It uses the UDP 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Managed device </a:t>
            </a:r>
            <a:r>
              <a:rPr lang="en-US" sz="2400" dirty="0">
                <a:latin typeface="Nyala" panose="02000504070300020003" pitchFamily="2" charset="0"/>
              </a:rPr>
              <a:t>- </a:t>
            </a:r>
            <a:r>
              <a:rPr lang="en-US" sz="1600" dirty="0">
                <a:latin typeface="Nyala" panose="02000504070300020003" pitchFamily="2" charset="0"/>
              </a:rPr>
              <a:t>A device (such as a router) managed by the manager.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Management agents </a:t>
            </a:r>
            <a:r>
              <a:rPr lang="en-US" sz="2400" dirty="0">
                <a:latin typeface="Nyala" panose="02000504070300020003" pitchFamily="2" charset="0"/>
              </a:rPr>
              <a:t>- </a:t>
            </a:r>
            <a:r>
              <a:rPr lang="en-US" sz="1600" dirty="0">
                <a:latin typeface="Nyala" panose="02000504070300020003" pitchFamily="2" charset="0"/>
              </a:rPr>
              <a:t>SNMP management agents reside on managed devices to collect and store a range of information about the device and its operation</a:t>
            </a:r>
          </a:p>
          <a:p>
            <a:pPr lvl="2"/>
            <a:r>
              <a:rPr lang="en-US" sz="2400" b="1" dirty="0">
                <a:latin typeface="Nyala" panose="02000504070300020003" pitchFamily="2" charset="0"/>
              </a:rPr>
              <a:t>MIB</a:t>
            </a:r>
            <a:r>
              <a:rPr lang="en-US" sz="2400" dirty="0">
                <a:latin typeface="Nyala" panose="02000504070300020003" pitchFamily="2" charset="0"/>
              </a:rPr>
              <a:t> - </a:t>
            </a:r>
            <a:r>
              <a:rPr lang="en-US" sz="1600" dirty="0">
                <a:latin typeface="Nyala" panose="02000504070300020003" pitchFamily="2" charset="0"/>
              </a:rPr>
              <a:t>a database of objects about the device. Is a collection of managed objects</a:t>
            </a:r>
            <a:endParaRPr lang="en-US" sz="2800" dirty="0">
              <a:latin typeface="Nyala" panose="02000504070300020003" pitchFamily="2" charset="0"/>
            </a:endParaRPr>
          </a:p>
          <a:p>
            <a:pPr lvl="2"/>
            <a:r>
              <a:rPr lang="en-GB" sz="2400" b="1" dirty="0">
                <a:latin typeface="Nyala" panose="02000504070300020003" pitchFamily="2" charset="0"/>
              </a:rPr>
              <a:t>RMON</a:t>
            </a:r>
            <a:r>
              <a:rPr lang="en-GB" sz="2400" dirty="0">
                <a:latin typeface="Nyala" panose="02000504070300020003" pitchFamily="2" charset="0"/>
              </a:rPr>
              <a:t> - </a:t>
            </a:r>
            <a:r>
              <a:rPr lang="en-US" sz="1600" dirty="0">
                <a:latin typeface="Nyala" panose="02000504070300020003" pitchFamily="2" charset="0"/>
              </a:rPr>
              <a:t>allows packet and traffic patterns on LAN segments to be monitored</a:t>
            </a:r>
          </a:p>
          <a:p>
            <a:pPr lvl="1"/>
            <a:r>
              <a:rPr lang="en-GB" b="1" dirty="0">
                <a:latin typeface="Nyala" panose="02000504070300020003" pitchFamily="2" charset="0"/>
              </a:rPr>
              <a:t>NetFlow</a:t>
            </a:r>
            <a:endParaRPr lang="en-US" b="1" dirty="0">
              <a:latin typeface="Nyala" panose="02000504070300020003" pitchFamily="2" charset="0"/>
            </a:endParaRPr>
          </a:p>
          <a:p>
            <a:pPr lvl="1"/>
            <a:r>
              <a:rPr lang="en-GB" b="1" dirty="0">
                <a:latin typeface="Nyala" panose="02000504070300020003" pitchFamily="2" charset="0"/>
              </a:rPr>
              <a:t>CDP</a:t>
            </a:r>
            <a:endParaRPr lang="en-US" b="1" dirty="0">
              <a:latin typeface="Nyala" panose="02000504070300020003" pitchFamily="2" charset="0"/>
            </a:endParaRPr>
          </a:p>
          <a:p>
            <a:pPr lvl="1"/>
            <a:r>
              <a:rPr lang="en-US" b="1" dirty="0">
                <a:latin typeface="Nyala" panose="02000504070300020003" pitchFamily="2" charset="0"/>
              </a:rPr>
              <a:t>Syslog </a:t>
            </a:r>
            <a:endParaRPr lang="en-US" dirty="0">
              <a:latin typeface="Nyala" panose="02000504070300020003" pitchFamily="2" charset="0"/>
            </a:endParaRPr>
          </a:p>
          <a:p>
            <a:pPr lvl="1"/>
            <a:endParaRPr lang="en-US" sz="3200" dirty="0">
              <a:latin typeface="Nyala" panose="02000504070300020003" pitchFamily="2" charset="0"/>
            </a:endParaRPr>
          </a:p>
          <a:p>
            <a:endParaRPr lang="en-US" sz="32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326D3-C3E2-43AD-8576-D3D55825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20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AC6B-C7C3-4315-AF6D-A0FACFC9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959644"/>
            <a:ext cx="7886700" cy="654624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F96C-1730-4DE3-B1FE-639B298A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43" y="1785719"/>
            <a:ext cx="8576896" cy="383879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MIB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A MIB is a collection of managed objects.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A MIB stores information, which is collected by the local management agent, on a managed device for later retrieval by a network management protocol.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Each object in a MIB has a unique identifier that network management applications use to identify and retrieve the value of the specific object.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The MIB has a tree-like structure in which similar objects are grouped under the same branch of the MIB tree. </a:t>
            </a:r>
          </a:p>
          <a:p>
            <a:pPr lvl="1"/>
            <a:r>
              <a:rPr lang="en-US" sz="2100" dirty="0">
                <a:latin typeface="Nyala" panose="02000504070300020003" pitchFamily="2" charset="0"/>
              </a:rPr>
              <a:t>For example, different interface counters are grouped under the MIB tree’s interfaces branch.</a:t>
            </a:r>
          </a:p>
          <a:p>
            <a:pPr lvl="1"/>
            <a:endParaRPr lang="en-US" sz="21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C670-6743-4BC2-B1BC-51D93EF8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87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2B8A-9D3F-4D86-BF73-335EEC22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225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E1B7-4D74-47FC-83F4-45D09CBC2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75" y="1648557"/>
            <a:ext cx="8461717" cy="3975955"/>
          </a:xfrm>
        </p:spPr>
        <p:txBody>
          <a:bodyPr>
            <a:normAutofit/>
          </a:bodyPr>
          <a:lstStyle/>
          <a:p>
            <a:r>
              <a:rPr lang="en-US" dirty="0">
                <a:latin typeface="Nyala" panose="02000504070300020003" pitchFamily="2" charset="0"/>
              </a:rPr>
              <a:t>RMON</a:t>
            </a:r>
          </a:p>
          <a:p>
            <a:pPr lvl="1"/>
            <a:r>
              <a:rPr lang="en-US" dirty="0">
                <a:latin typeface="Nyala" panose="02000504070300020003" pitchFamily="2" charset="0"/>
              </a:rPr>
              <a:t>RMON is a MIB that provides support for proactive management of LAN traffic.</a:t>
            </a:r>
          </a:p>
          <a:p>
            <a:pPr lvl="1"/>
            <a:r>
              <a:rPr lang="en-US" dirty="0">
                <a:latin typeface="Nyala" panose="02000504070300020003" pitchFamily="2" charset="0"/>
              </a:rPr>
              <a:t>The RMON standard allows packet and traffic patterns on LAN segments to be monitored. RMON tracks the following items: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Number of packets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Packet sizes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Broadcasts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Network utilization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Errors and conditions, such as Ethernet collisions</a:t>
            </a:r>
          </a:p>
          <a:p>
            <a:pPr lvl="2"/>
            <a:r>
              <a:rPr lang="en-US" dirty="0">
                <a:latin typeface="Nyala" panose="02000504070300020003" pitchFamily="2" charset="0"/>
              </a:rPr>
              <a:t>Statistics for hosts, including errors generated by hosts, busiest hosts, and which hosts communicate with each other</a:t>
            </a:r>
          </a:p>
          <a:p>
            <a:pPr lvl="1"/>
            <a:r>
              <a:rPr lang="en-US" dirty="0">
                <a:latin typeface="Nyala" panose="02000504070300020003" pitchFamily="2" charset="0"/>
              </a:rPr>
              <a:t>Without RMON, a MIB could be used to check the device’s network performance</a:t>
            </a:r>
          </a:p>
          <a:p>
            <a:pPr lvl="1"/>
            <a:r>
              <a:rPr lang="en-US" dirty="0">
                <a:latin typeface="Nyala" panose="02000504070300020003" pitchFamily="2" charset="0"/>
              </a:rPr>
              <a:t>RMON agents can reside in routers, switches, hubs, servers, hosts, or dedicated RMON probes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24BD5-7902-42D9-9FCD-DD57FC33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9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9CA3-396E-4B97-9265-6445843D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6" y="959644"/>
            <a:ext cx="7886700" cy="646711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0886-54A8-47F3-B340-B35D5CB7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29" y="1797248"/>
            <a:ext cx="8182121" cy="3827264"/>
          </a:xfrm>
        </p:spPr>
        <p:txBody>
          <a:bodyPr>
            <a:normAutofit lnSpcReduction="10000"/>
          </a:bodyPr>
          <a:lstStyle/>
          <a:p>
            <a:pPr lvl="1"/>
            <a:r>
              <a:rPr lang="en-GB" sz="2400" b="1" dirty="0">
                <a:latin typeface="Nyala" panose="02000504070300020003" pitchFamily="2" charset="0"/>
              </a:rPr>
              <a:t>NetFlow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Cisco NetFlow is a measurement technology that measures flows that pass through Cisco devices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Answers the questions of what, when, where, and how traffic is flowing in the network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NetFlow-collected data serves as the basis for a set of applications, including </a:t>
            </a:r>
          </a:p>
          <a:p>
            <a:pPr lvl="3"/>
            <a:r>
              <a:rPr lang="en-US" sz="2100" dirty="0">
                <a:latin typeface="Nyala" panose="02000504070300020003" pitchFamily="2" charset="0"/>
              </a:rPr>
              <a:t>Network traffic accounting</a:t>
            </a:r>
          </a:p>
          <a:p>
            <a:pPr lvl="3"/>
            <a:r>
              <a:rPr lang="en-US" sz="2100" dirty="0">
                <a:latin typeface="Nyala" panose="02000504070300020003" pitchFamily="2" charset="0"/>
              </a:rPr>
              <a:t>Usage-based network billing </a:t>
            </a:r>
          </a:p>
          <a:p>
            <a:pPr lvl="3"/>
            <a:r>
              <a:rPr lang="en-US" sz="2100" dirty="0">
                <a:latin typeface="Nyala" panose="02000504070300020003" pitchFamily="2" charset="0"/>
              </a:rPr>
              <a:t>Network planning </a:t>
            </a:r>
          </a:p>
          <a:p>
            <a:pPr lvl="3"/>
            <a:r>
              <a:rPr lang="en-US" sz="2100" dirty="0">
                <a:latin typeface="Nyala" panose="02000504070300020003" pitchFamily="2" charset="0"/>
              </a:rPr>
              <a:t>Network monitoring</a:t>
            </a:r>
          </a:p>
          <a:p>
            <a:pPr lvl="1"/>
            <a:endParaRPr lang="en-US" sz="2400" b="1" dirty="0">
              <a:latin typeface="Nyala" panose="02000504070300020003" pitchFamily="2" charset="0"/>
            </a:endParaRPr>
          </a:p>
          <a:p>
            <a:endParaRPr lang="en-US" sz="27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5F701-964E-44B7-87A5-1F284321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AB0C-AF1D-4ADD-9198-6BF77BA8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5" y="228600"/>
            <a:ext cx="7886700" cy="690701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2. Applications &amp; Uses of Networks</a:t>
            </a:r>
            <a:r>
              <a:rPr lang="en-US" dirty="0">
                <a:latin typeface="Nyala" panose="02000504070300020003" pitchFamily="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770C7-48D2-45D5-8611-22BFE7D94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3623310" cy="3263504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Nyala" panose="02000504070300020003" pitchFamily="2" charset="0"/>
              </a:rPr>
              <a:t>Marketing and sales</a:t>
            </a:r>
          </a:p>
          <a:p>
            <a:pPr lvl="0"/>
            <a:r>
              <a:rPr lang="en-US" sz="3000" dirty="0">
                <a:latin typeface="Nyala" panose="02000504070300020003" pitchFamily="2" charset="0"/>
              </a:rPr>
              <a:t>Financial services</a:t>
            </a:r>
          </a:p>
          <a:p>
            <a:pPr lvl="0"/>
            <a:r>
              <a:rPr lang="en-US" sz="3000" dirty="0">
                <a:latin typeface="Nyala" panose="02000504070300020003" pitchFamily="2" charset="0"/>
              </a:rPr>
              <a:t>Manufacturing</a:t>
            </a:r>
          </a:p>
          <a:p>
            <a:pPr lvl="0"/>
            <a:r>
              <a:rPr lang="en-US" sz="3000" dirty="0">
                <a:latin typeface="Nyala" panose="02000504070300020003" pitchFamily="2" charset="0"/>
              </a:rPr>
              <a:t>Electronic messaging</a:t>
            </a:r>
          </a:p>
          <a:p>
            <a:pPr lvl="0"/>
            <a:r>
              <a:rPr lang="en-US" sz="3000" dirty="0">
                <a:latin typeface="Nyala" panose="02000504070300020003" pitchFamily="2" charset="0"/>
              </a:rPr>
              <a:t>Directory services</a:t>
            </a:r>
          </a:p>
          <a:p>
            <a:pPr marL="0" indent="0">
              <a:buNone/>
            </a:pPr>
            <a:endParaRPr lang="en-US" sz="30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2FA70-C7EC-41B9-BB83-DA7BE3D5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EE7ACA-DDEF-4988-AFA3-8B2822F6E693}"/>
              </a:ext>
            </a:extLst>
          </p:cNvPr>
          <p:cNvSpPr txBox="1">
            <a:spLocks/>
          </p:cNvSpPr>
          <p:nvPr/>
        </p:nvSpPr>
        <p:spPr>
          <a:xfrm>
            <a:off x="4953000" y="1524000"/>
            <a:ext cx="394335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Nyala" panose="02000504070300020003" pitchFamily="2" charset="0"/>
              </a:rPr>
              <a:t>Information services</a:t>
            </a:r>
          </a:p>
          <a:p>
            <a:r>
              <a:rPr lang="en-US" sz="3000" dirty="0">
                <a:latin typeface="Nyala" panose="02000504070300020003" pitchFamily="2" charset="0"/>
              </a:rPr>
              <a:t>Electronic data interchange (EDI)</a:t>
            </a:r>
          </a:p>
          <a:p>
            <a:r>
              <a:rPr lang="en-US" sz="3000" dirty="0">
                <a:latin typeface="Nyala" panose="02000504070300020003" pitchFamily="2" charset="0"/>
              </a:rPr>
              <a:t>Teleconferencing</a:t>
            </a:r>
          </a:p>
          <a:p>
            <a:r>
              <a:rPr lang="en-US" sz="3000" dirty="0">
                <a:latin typeface="Nyala" panose="02000504070300020003" pitchFamily="2" charset="0"/>
              </a:rPr>
              <a:t>Cellular telephone</a:t>
            </a:r>
          </a:p>
          <a:p>
            <a:r>
              <a:rPr lang="en-US" sz="3000" dirty="0">
                <a:latin typeface="Nyala" panose="02000504070300020003" pitchFamily="2" charset="0"/>
              </a:rPr>
              <a:t>Cable television</a:t>
            </a:r>
          </a:p>
          <a:p>
            <a:pPr marL="0" indent="0">
              <a:buNone/>
            </a:pPr>
            <a:endParaRPr lang="en-US" sz="3000" dirty="0">
              <a:latin typeface="Nyala" panose="020005040703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B7BF-C903-4905-9567-F7C237EB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31" y="1019614"/>
            <a:ext cx="7886700" cy="696827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D1CF-AA32-4775-BC15-EDD14AC6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31" y="1797248"/>
            <a:ext cx="8139919" cy="3827264"/>
          </a:xfrm>
        </p:spPr>
        <p:txBody>
          <a:bodyPr>
            <a:normAutofit/>
          </a:bodyPr>
          <a:lstStyle/>
          <a:p>
            <a:pPr lvl="1"/>
            <a:r>
              <a:rPr lang="en-GB" sz="3000" b="1" dirty="0">
                <a:latin typeface="Nyala" panose="02000504070300020003" pitchFamily="2" charset="0"/>
              </a:rPr>
              <a:t>CDP</a:t>
            </a:r>
          </a:p>
          <a:p>
            <a:pPr lvl="2"/>
            <a:r>
              <a:rPr lang="en-US" sz="3000" dirty="0">
                <a:latin typeface="Nyala" panose="02000504070300020003" pitchFamily="2" charset="0"/>
              </a:rPr>
              <a:t>is a Cisco-proprietary protocol that operates between Cisco devices at the data link layer.</a:t>
            </a:r>
          </a:p>
          <a:p>
            <a:pPr lvl="2"/>
            <a:r>
              <a:rPr lang="en-US" sz="3000" dirty="0">
                <a:latin typeface="Nyala" panose="02000504070300020003" pitchFamily="2" charset="0"/>
              </a:rPr>
              <a:t>CDP information is sent only between directly connected Cisco devices; a Cisco device never forwards a CDP frame.</a:t>
            </a:r>
          </a:p>
          <a:p>
            <a:pPr lvl="2"/>
            <a:r>
              <a:rPr lang="en-US" sz="3000" dirty="0">
                <a:latin typeface="Nyala" panose="02000504070300020003" pitchFamily="2" charset="0"/>
              </a:rPr>
              <a:t>CDP provides a summary of directly connected switches, routers, and other Cisco devices.</a:t>
            </a:r>
          </a:p>
          <a:p>
            <a:pPr lvl="1"/>
            <a:endParaRPr lang="en-US" sz="3000" b="1" dirty="0">
              <a:latin typeface="Nyala" panose="02000504070300020003" pitchFamily="2" charset="0"/>
            </a:endParaRPr>
          </a:p>
          <a:p>
            <a:endParaRPr lang="en-US" sz="33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47A0E-BE39-4149-90C2-72698D10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6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27CB-AEFA-4371-98F3-ACBD5E85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49" y="999262"/>
            <a:ext cx="7886700" cy="4541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Nyala" panose="02000504070300020003" pitchFamily="2" charset="0"/>
              </a:rPr>
              <a:t>5. Computer network design and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9253-DE72-4A0E-BD88-10DDDA37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44" y="1663096"/>
            <a:ext cx="8629651" cy="326350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Syslog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It alerts you when something goes wrong or down in your network. </a:t>
            </a:r>
          </a:p>
          <a:p>
            <a:pPr lvl="1"/>
            <a:r>
              <a:rPr lang="en-US" sz="2400" dirty="0">
                <a:latin typeface="Nyala" panose="02000504070300020003" pitchFamily="2" charset="0"/>
              </a:rPr>
              <a:t>Syslog is an excellent tool for system monitoring and is almost always included in your distribution</a:t>
            </a:r>
            <a:r>
              <a:rPr lang="en-US" sz="2400" b="1" dirty="0">
                <a:latin typeface="Nyala" panose="02000504070300020003" pitchFamily="2" charset="0"/>
              </a:rPr>
              <a:t> </a:t>
            </a:r>
            <a:endParaRPr lang="en-US" sz="2400" dirty="0">
              <a:latin typeface="Nyala" panose="02000504070300020003" pitchFamily="2" charset="0"/>
            </a:endParaRPr>
          </a:p>
          <a:p>
            <a:endParaRPr lang="en-US" sz="24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3381B-D36A-40BA-B842-4A35001F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CB7748-865C-4FB6-8124-7E569AD0D8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64302" y="3045905"/>
          <a:ext cx="5454748" cy="2717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0843">
                  <a:extLst>
                    <a:ext uri="{9D8B030D-6E8A-4147-A177-3AD203B41FA5}">
                      <a16:colId xmlns:a16="http://schemas.microsoft.com/office/drawing/2014/main" val="2383934610"/>
                    </a:ext>
                  </a:extLst>
                </a:gridCol>
                <a:gridCol w="1579502">
                  <a:extLst>
                    <a:ext uri="{9D8B030D-6E8A-4147-A177-3AD203B41FA5}">
                      <a16:colId xmlns:a16="http://schemas.microsoft.com/office/drawing/2014/main" val="1071883855"/>
                    </a:ext>
                  </a:extLst>
                </a:gridCol>
                <a:gridCol w="3284403">
                  <a:extLst>
                    <a:ext uri="{9D8B030D-6E8A-4147-A177-3AD203B41FA5}">
                      <a16:colId xmlns:a16="http://schemas.microsoft.com/office/drawing/2014/main" val="3858058744"/>
                    </a:ext>
                  </a:extLst>
                </a:gridCol>
              </a:tblGrid>
              <a:tr h="3019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Level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Keyword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626607621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emergencies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System is unusable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3830503959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Alerts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Immediate action is needed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3731273908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Critical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Critical conditions exist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3903536338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Errors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Error conditions exist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2178696726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Warnings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Warning conditions exist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2698475269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Notification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Normal, but significant, conditions exist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758689993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Informational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Informational messages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3723805446"/>
                  </a:ext>
                </a:extLst>
              </a:tr>
              <a:tr h="301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Debugging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Debugging messages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9526" marB="19526"/>
                </a:tc>
                <a:extLst>
                  <a:ext uri="{0D108BD9-81ED-4DB2-BD59-A6C34878D82A}">
                    <a16:rowId xmlns:a16="http://schemas.microsoft.com/office/drawing/2014/main" val="2392021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053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0B83-7450-41CF-8347-18964C58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3226"/>
            <a:ext cx="7886700" cy="667813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2. Applications &amp; Uses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1C70-7464-4658-AC0C-BA69290E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13" y="1295400"/>
            <a:ext cx="6591887" cy="480060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Nyala" panose="02000504070300020003" pitchFamily="2" charset="0"/>
              </a:rPr>
              <a:t>Disadvantages of computer network</a:t>
            </a:r>
            <a:endParaRPr lang="en-US" sz="3000" dirty="0">
              <a:latin typeface="Nyala" panose="02000504070300020003" pitchFamily="2" charset="0"/>
            </a:endParaRPr>
          </a:p>
          <a:p>
            <a:pPr lvl="1"/>
            <a:r>
              <a:rPr lang="en-US" sz="2700" b="1" dirty="0">
                <a:latin typeface="Nyala" panose="02000504070300020003" pitchFamily="2" charset="0"/>
              </a:rPr>
              <a:t>Data security </a:t>
            </a:r>
            <a:r>
              <a:rPr lang="en-US" sz="2700" dirty="0">
                <a:latin typeface="Nyala" panose="02000504070300020003" pitchFamily="2" charset="0"/>
              </a:rPr>
              <a:t>is therefore an important concern in a networked environment. </a:t>
            </a:r>
          </a:p>
          <a:p>
            <a:pPr lvl="1"/>
            <a:r>
              <a:rPr lang="en-US" sz="2700" dirty="0">
                <a:latin typeface="Nyala" panose="02000504070300020003" pitchFamily="2" charset="0"/>
              </a:rPr>
              <a:t>The danger of </a:t>
            </a:r>
            <a:r>
              <a:rPr lang="en-US" sz="2700" b="1" dirty="0">
                <a:latin typeface="Nyala" panose="02000504070300020003" pitchFamily="2" charset="0"/>
              </a:rPr>
              <a:t>computer viruses </a:t>
            </a:r>
            <a:r>
              <a:rPr lang="en-US" sz="2700" dirty="0">
                <a:latin typeface="Nyala" panose="02000504070300020003" pitchFamily="2" charset="0"/>
              </a:rPr>
              <a:t>entering the network is greatly increased. </a:t>
            </a:r>
          </a:p>
          <a:p>
            <a:pPr lvl="1"/>
            <a:r>
              <a:rPr lang="en-US" sz="2700" b="1" dirty="0">
                <a:latin typeface="Nyala" panose="02000504070300020003" pitchFamily="2" charset="0"/>
              </a:rPr>
              <a:t>Equipment</a:t>
            </a:r>
            <a:r>
              <a:rPr lang="en-US" sz="2700" dirty="0">
                <a:latin typeface="Nyala" panose="02000504070300020003" pitchFamily="2" charset="0"/>
              </a:rPr>
              <a:t> </a:t>
            </a:r>
            <a:r>
              <a:rPr lang="en-US" sz="2700" b="1" dirty="0">
                <a:latin typeface="Nyala" panose="02000504070300020003" pitchFamily="2" charset="0"/>
              </a:rPr>
              <a:t>malfunctions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System failures, media failure, server failure  </a:t>
            </a:r>
          </a:p>
          <a:p>
            <a:pPr lvl="1"/>
            <a:r>
              <a:rPr lang="en-US" sz="3000" b="1" dirty="0">
                <a:latin typeface="Nyala" panose="02000504070300020003" pitchFamily="2" charset="0"/>
              </a:rPr>
              <a:t>Cost</a:t>
            </a:r>
            <a:r>
              <a:rPr lang="en-US" sz="3000" dirty="0">
                <a:latin typeface="Nyala" panose="02000504070300020003" pitchFamily="2" charset="0"/>
              </a:rPr>
              <a:t> – 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Hardware, software, setup</a:t>
            </a:r>
          </a:p>
          <a:p>
            <a:pPr lvl="2"/>
            <a:r>
              <a:rPr lang="en-US" sz="2400" dirty="0">
                <a:latin typeface="Nyala" panose="02000504070300020003" pitchFamily="2" charset="0"/>
              </a:rPr>
              <a:t>Management and administration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34C25-86C7-46C7-929D-1808CC09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BF700-DD93-4F0C-BDD5-09BF66B4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45" y="1969862"/>
            <a:ext cx="2364142" cy="31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886700" cy="625474"/>
          </a:xfrm>
        </p:spPr>
        <p:txBody>
          <a:bodyPr/>
          <a:lstStyle/>
          <a:p>
            <a:r>
              <a:rPr lang="en-US" sz="3600" b="1" dirty="0">
                <a:latin typeface="Nyala" panose="02000504070300020003" pitchFamily="2" charset="0"/>
              </a:rPr>
              <a:t>Networking Impacts In Our Daily </a:t>
            </a:r>
            <a:r>
              <a:rPr lang="en-US" sz="3600" b="1" dirty="0" smtClean="0">
                <a:latin typeface="Nyala" panose="02000504070300020003" pitchFamily="2" charset="0"/>
              </a:rPr>
              <a:t>Lives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29543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prepared by: Melkamu W.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E04B-2934-4CAE-A880-B81049B986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E49B-AE40-45D4-A869-32C7A631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23" y="237178"/>
            <a:ext cx="7886700" cy="657262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4D95-B454-4F8A-AF7F-70DD2A987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38" y="1219200"/>
            <a:ext cx="8561070" cy="47244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Nyala" panose="02000504070300020003" pitchFamily="2" charset="0"/>
              </a:rPr>
              <a:t>Depending on one’s perspective, we can classify networks in different ways. 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700" dirty="0">
                <a:latin typeface="Nyala" panose="02000504070300020003" pitchFamily="2" charset="0"/>
              </a:rPr>
              <a:t>Based on transmission </a:t>
            </a:r>
            <a:r>
              <a:rPr lang="en-US" altLang="en-US" sz="2700" b="1" dirty="0">
                <a:latin typeface="Nyala" panose="02000504070300020003" pitchFamily="2" charset="0"/>
              </a:rPr>
              <a:t>media</a:t>
            </a:r>
            <a:r>
              <a:rPr lang="en-US" altLang="en-US" sz="2700" dirty="0">
                <a:latin typeface="Nyala" panose="02000504070300020003" pitchFamily="2" charset="0"/>
              </a:rPr>
              <a:t>: Wired (UTP, coaxial cables, fiber-optic cables) and Wireless 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700" dirty="0">
                <a:latin typeface="Nyala" panose="02000504070300020003" pitchFamily="2" charset="0"/>
              </a:rPr>
              <a:t>Based on network </a:t>
            </a:r>
            <a:r>
              <a:rPr lang="en-US" altLang="en-US" sz="2700" b="1" dirty="0">
                <a:latin typeface="Nyala" panose="02000504070300020003" pitchFamily="2" charset="0"/>
              </a:rPr>
              <a:t>size</a:t>
            </a:r>
            <a:r>
              <a:rPr lang="en-US" altLang="en-US" sz="2700" dirty="0">
                <a:latin typeface="Nyala" panose="02000504070300020003" pitchFamily="2" charset="0"/>
              </a:rPr>
              <a:t>: LAN, WAN, </a:t>
            </a:r>
            <a:r>
              <a:rPr lang="en-US" altLang="en-US" sz="2400" dirty="0">
                <a:latin typeface="Nyala" panose="02000504070300020003" pitchFamily="2" charset="0"/>
              </a:rPr>
              <a:t>and MAN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700" dirty="0">
                <a:latin typeface="Nyala" panose="02000504070300020003" pitchFamily="2" charset="0"/>
              </a:rPr>
              <a:t>Based on </a:t>
            </a:r>
            <a:r>
              <a:rPr lang="en-US" altLang="en-US" sz="2700" b="1" dirty="0">
                <a:latin typeface="Nyala" panose="02000504070300020003" pitchFamily="2" charset="0"/>
              </a:rPr>
              <a:t>management</a:t>
            </a:r>
            <a:r>
              <a:rPr lang="en-US" altLang="en-US" sz="2700" dirty="0">
                <a:latin typeface="Nyala" panose="02000504070300020003" pitchFamily="2" charset="0"/>
              </a:rPr>
              <a:t> method: Peer-to-peer and Client/Server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700" dirty="0">
                <a:latin typeface="Nyala" panose="02000504070300020003" pitchFamily="2" charset="0"/>
              </a:rPr>
              <a:t>Based on </a:t>
            </a:r>
            <a:r>
              <a:rPr lang="en-US" altLang="en-US" sz="2700" b="1" dirty="0">
                <a:latin typeface="Nyala" panose="02000504070300020003" pitchFamily="2" charset="0"/>
              </a:rPr>
              <a:t>topology </a:t>
            </a:r>
            <a:r>
              <a:rPr lang="en-US" altLang="en-US" sz="2700" dirty="0">
                <a:latin typeface="Nyala" panose="02000504070300020003" pitchFamily="2" charset="0"/>
              </a:rPr>
              <a:t>(connectivity):  Logical (Ethernet, token pass), physical (Bus, Star, Ring …)</a:t>
            </a:r>
          </a:p>
          <a:p>
            <a:pPr lvl="1"/>
            <a:endParaRPr lang="en-US" sz="2700" dirty="0">
              <a:latin typeface="Nyala" panose="02000504070300020003" pitchFamily="2" charset="0"/>
            </a:endParaRPr>
          </a:p>
          <a:p>
            <a:endParaRPr lang="en-US" sz="30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A3F2B-1FDA-46DA-8DFD-1EA124B1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F6932D-BE10-451C-A284-4321CB351D5A}"/>
              </a:ext>
            </a:extLst>
          </p:cNvPr>
          <p:cNvSpPr/>
          <p:nvPr/>
        </p:nvSpPr>
        <p:spPr>
          <a:xfrm>
            <a:off x="5939262" y="92094"/>
            <a:ext cx="315116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What are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Wireless Local Area Network (WLAN)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Campus Area Network (CAN)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Storage-Area Network (SAN)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System-Area Network (also known as SAN)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Personal Area Network (PAN)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Virtual Private Network (VPN)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3E3A3-D922-4992-9972-12223C35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374" y="4419600"/>
            <a:ext cx="4109195" cy="1694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17E38-F1A9-40BF-A30A-77724E34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0868"/>
            <a:ext cx="7886700" cy="657262"/>
          </a:xfrm>
        </p:spPr>
        <p:txBody>
          <a:bodyPr/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BDEF-27A1-4CA1-B188-F5F87716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68" y="1219200"/>
            <a:ext cx="8404787" cy="513715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Nyala" panose="02000504070300020003" pitchFamily="2" charset="0"/>
              </a:rPr>
              <a:t>Types of </a:t>
            </a:r>
            <a:r>
              <a:rPr lang="en-US" sz="2800" b="1" dirty="0" smtClean="0">
                <a:latin typeface="Nyala" panose="02000504070300020003" pitchFamily="2" charset="0"/>
              </a:rPr>
              <a:t>NW </a:t>
            </a:r>
            <a:r>
              <a:rPr lang="en-US" sz="2800" b="1" dirty="0">
                <a:latin typeface="Nyala" panose="02000504070300020003" pitchFamily="2" charset="0"/>
              </a:rPr>
              <a:t>based on network size (coverage)</a:t>
            </a:r>
            <a:endParaRPr lang="en-US" sz="2800" dirty="0">
              <a:latin typeface="Nyala" panose="02000504070300020003" pitchFamily="2" charset="0"/>
            </a:endParaRP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Local Area Networks (LANs)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Relatively </a:t>
            </a:r>
            <a:r>
              <a:rPr lang="en-US" sz="1800" b="1" dirty="0">
                <a:latin typeface="Nyala" panose="02000504070300020003" pitchFamily="2" charset="0"/>
              </a:rPr>
              <a:t>small</a:t>
            </a:r>
            <a:r>
              <a:rPr lang="en-US" sz="1800" dirty="0">
                <a:latin typeface="Nyala" panose="02000504070300020003" pitchFamily="2" charset="0"/>
              </a:rPr>
              <a:t> geographical area such as a home, an office, or a campus.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Owned, controlled, and managed by a </a:t>
            </a:r>
            <a:r>
              <a:rPr lang="en-US" sz="1800" b="1" dirty="0">
                <a:latin typeface="Nyala" panose="02000504070300020003" pitchFamily="2" charset="0"/>
              </a:rPr>
              <a:t>single</a:t>
            </a:r>
            <a:r>
              <a:rPr lang="en-US" sz="1800" dirty="0">
                <a:latin typeface="Nyala" panose="02000504070300020003" pitchFamily="2" charset="0"/>
              </a:rPr>
              <a:t> person or organization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Use certain </a:t>
            </a:r>
            <a:r>
              <a:rPr lang="en-US" sz="1800" b="1" dirty="0">
                <a:latin typeface="Nyala" panose="02000504070300020003" pitchFamily="2" charset="0"/>
              </a:rPr>
              <a:t>connectivity</a:t>
            </a:r>
            <a:r>
              <a:rPr lang="en-US" sz="1800" dirty="0">
                <a:latin typeface="Nyala" panose="02000504070300020003" pitchFamily="2" charset="0"/>
              </a:rPr>
              <a:t> technologies, primarily Ethernet and Token Ring.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Metropolitan Area Network (MAN)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It is a network that transmits data and information over </a:t>
            </a:r>
            <a:r>
              <a:rPr lang="en-US" sz="1800" b="1" dirty="0">
                <a:latin typeface="Nyala" panose="02000504070300020003" pitchFamily="2" charset="0"/>
              </a:rPr>
              <a:t>city</a:t>
            </a:r>
            <a:r>
              <a:rPr lang="en-US" sz="1800" dirty="0">
                <a:latin typeface="Nyala" panose="02000504070300020003" pitchFamily="2" charset="0"/>
              </a:rPr>
              <a:t> wide distance.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A network that is utilized across multiple buildings.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Is larger than a LAN, but smaller than a WAN. interconnection of several LANs </a:t>
            </a:r>
          </a:p>
          <a:p>
            <a:pPr lvl="1"/>
            <a:r>
              <a:rPr lang="en-US" sz="2400" b="1" dirty="0">
                <a:latin typeface="Nyala" panose="02000504070300020003" pitchFamily="2" charset="0"/>
              </a:rPr>
              <a:t>Wide area network (WAN)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has </a:t>
            </a:r>
            <a:r>
              <a:rPr lang="en-US" sz="1800" b="1" dirty="0">
                <a:latin typeface="Nyala" panose="02000504070300020003" pitchFamily="2" charset="0"/>
              </a:rPr>
              <a:t>no</a:t>
            </a:r>
            <a:r>
              <a:rPr lang="en-US" sz="1800" dirty="0">
                <a:latin typeface="Nyala" panose="02000504070300020003" pitchFamily="2" charset="0"/>
              </a:rPr>
              <a:t> geographical </a:t>
            </a:r>
            <a:r>
              <a:rPr lang="en-US" sz="1800" b="1" dirty="0">
                <a:latin typeface="Nyala" panose="02000504070300020003" pitchFamily="2" charset="0"/>
              </a:rPr>
              <a:t>limit</a:t>
            </a:r>
            <a:r>
              <a:rPr lang="en-US" sz="1800" dirty="0">
                <a:latin typeface="Nyala" panose="02000504070300020003" pitchFamily="2" charset="0"/>
              </a:rPr>
              <a:t>, 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Ultimate WAN is the Internet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slower and less reliable than a LAN</a:t>
            </a:r>
          </a:p>
          <a:p>
            <a:pPr lvl="2"/>
            <a:r>
              <a:rPr lang="en-US" sz="1800" dirty="0">
                <a:latin typeface="Nyala" panose="02000504070300020003" pitchFamily="2" charset="0"/>
              </a:rPr>
              <a:t>Mostly </a:t>
            </a:r>
            <a:r>
              <a:rPr lang="en-US" sz="1800" b="1" dirty="0">
                <a:latin typeface="Nyala" panose="02000504070300020003" pitchFamily="2" charset="0"/>
              </a:rPr>
              <a:t>owned</a:t>
            </a:r>
            <a:r>
              <a:rPr lang="en-US" sz="1800" dirty="0">
                <a:latin typeface="Nyala" panose="02000504070300020003" pitchFamily="2" charset="0"/>
              </a:rPr>
              <a:t> by the public </a:t>
            </a:r>
          </a:p>
          <a:p>
            <a:endParaRPr lang="en-US" sz="28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6588E-25EE-4BC4-B99C-EE86C47F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8F98-062D-4E8A-9408-A2EC69A6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98" y="207369"/>
            <a:ext cx="7886700" cy="551754"/>
          </a:xfrm>
        </p:spPr>
        <p:txBody>
          <a:bodyPr>
            <a:normAutofit/>
          </a:bodyPr>
          <a:lstStyle/>
          <a:p>
            <a:r>
              <a:rPr lang="en-US" b="1" dirty="0">
                <a:latin typeface="Nyala" panose="02000504070300020003" pitchFamily="2" charset="0"/>
              </a:rPr>
              <a:t>3. Types of networks</a:t>
            </a:r>
            <a:endParaRPr lang="en-US" dirty="0">
              <a:latin typeface="Nyala" panose="02000504070300020003" pitchFamily="2" charset="0"/>
            </a:endParaRPr>
          </a:p>
        </p:txBody>
      </p:sp>
      <p:pic>
        <p:nvPicPr>
          <p:cNvPr id="5" name="Picture 4" descr="1-03">
            <a:extLst>
              <a:ext uri="{FF2B5EF4-FFF2-40B4-BE49-F238E27FC236}">
                <a16:creationId xmlns:a16="http://schemas.microsoft.com/office/drawing/2014/main" id="{ED20E354-6C8F-4C53-824C-D57DCF931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5" y="207369"/>
            <a:ext cx="2893181" cy="177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9677-765A-4E8D-83A5-D5371016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91" y="5316666"/>
            <a:ext cx="2399553" cy="1239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9AB0-DC39-4078-BC01-DDC91D9FD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98" y="1219200"/>
            <a:ext cx="8566346" cy="487679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Nyala" panose="02000504070300020003" pitchFamily="2" charset="0"/>
              </a:rPr>
              <a:t>Types of networks based on node relationship / management</a:t>
            </a:r>
          </a:p>
          <a:p>
            <a:pPr lvl="1"/>
            <a:r>
              <a:rPr lang="en-US" sz="1600" b="1" dirty="0">
                <a:latin typeface="Nyala" panose="02000504070300020003" pitchFamily="2" charset="0"/>
              </a:rPr>
              <a:t>Peer-to-peer networks</a:t>
            </a:r>
          </a:p>
          <a:p>
            <a:pPr lvl="1"/>
            <a:r>
              <a:rPr lang="en-US" sz="1600" b="1" dirty="0">
                <a:latin typeface="Nyala" panose="02000504070300020003" pitchFamily="2" charset="0"/>
              </a:rPr>
              <a:t>Server-based networks</a:t>
            </a:r>
          </a:p>
          <a:p>
            <a:r>
              <a:rPr lang="en-US" sz="2400" b="1" dirty="0">
                <a:latin typeface="Nyala" panose="02000504070300020003" pitchFamily="2" charset="0"/>
              </a:rPr>
              <a:t>Peer-to-peer networks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No </a:t>
            </a:r>
            <a:r>
              <a:rPr lang="en-US" sz="2000" b="1" dirty="0">
                <a:latin typeface="Nyala" panose="02000504070300020003" pitchFamily="2" charset="0"/>
              </a:rPr>
              <a:t>dedicated servers</a:t>
            </a:r>
            <a:r>
              <a:rPr lang="en-US" sz="2000" dirty="0">
                <a:latin typeface="Nyala" panose="02000504070300020003" pitchFamily="2" charset="0"/>
              </a:rPr>
              <a:t>, and there is </a:t>
            </a:r>
            <a:r>
              <a:rPr lang="en-US" sz="2000" b="1" dirty="0">
                <a:latin typeface="Nyala" panose="02000504070300020003" pitchFamily="2" charset="0"/>
              </a:rPr>
              <a:t>no hierarchy </a:t>
            </a:r>
            <a:r>
              <a:rPr lang="en-US" sz="2000" dirty="0">
                <a:latin typeface="Nyala" panose="02000504070300020003" pitchFamily="2" charset="0"/>
              </a:rPr>
              <a:t>among the computers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All the computers are equal, Each computer functions as </a:t>
            </a:r>
            <a:r>
              <a:rPr lang="en-US" sz="2000" b="1" dirty="0">
                <a:latin typeface="Nyala" panose="02000504070300020003" pitchFamily="2" charset="0"/>
              </a:rPr>
              <a:t>both a client and a server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Sometimes called </a:t>
            </a:r>
            <a:r>
              <a:rPr lang="en-US" sz="2000" b="1" dirty="0">
                <a:latin typeface="Nyala" panose="02000504070300020003" pitchFamily="2" charset="0"/>
              </a:rPr>
              <a:t>workgroups</a:t>
            </a:r>
            <a:r>
              <a:rPr lang="en-US" sz="2000" dirty="0">
                <a:latin typeface="Nyala" panose="02000504070300020003" pitchFamily="2" charset="0"/>
              </a:rPr>
              <a:t>.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Are relatively </a:t>
            </a:r>
            <a:r>
              <a:rPr lang="en-US" sz="2000" b="1" dirty="0">
                <a:latin typeface="Nyala" panose="02000504070300020003" pitchFamily="2" charset="0"/>
              </a:rPr>
              <a:t>simple</a:t>
            </a:r>
            <a:r>
              <a:rPr lang="en-US" sz="2000" dirty="0">
                <a:latin typeface="Nyala" panose="02000504070300020003" pitchFamily="2" charset="0"/>
              </a:rPr>
              <a:t>, </a:t>
            </a:r>
            <a:r>
              <a:rPr lang="en-US" sz="2000" b="1" dirty="0">
                <a:latin typeface="Nyala" panose="02000504070300020003" pitchFamily="2" charset="0"/>
              </a:rPr>
              <a:t>less expensive </a:t>
            </a:r>
            <a:r>
              <a:rPr lang="en-US" sz="2000" dirty="0">
                <a:latin typeface="Nyala" panose="02000504070300020003" pitchFamily="2" charset="0"/>
              </a:rPr>
              <a:t>than server-based networks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Users act as their </a:t>
            </a:r>
            <a:r>
              <a:rPr lang="en-US" sz="2000" b="1" dirty="0">
                <a:latin typeface="Nyala" panose="02000504070300020003" pitchFamily="2" charset="0"/>
              </a:rPr>
              <a:t>own administrators </a:t>
            </a:r>
            <a:r>
              <a:rPr lang="en-US" sz="2000" dirty="0">
                <a:latin typeface="Nyala" panose="02000504070300020003" pitchFamily="2" charset="0"/>
              </a:rPr>
              <a:t>and plan their own </a:t>
            </a:r>
            <a:r>
              <a:rPr lang="en-US" sz="2000" b="1" dirty="0">
                <a:latin typeface="Nyala" panose="02000504070300020003" pitchFamily="2" charset="0"/>
              </a:rPr>
              <a:t>security</a:t>
            </a:r>
          </a:p>
          <a:p>
            <a:pPr lvl="1"/>
            <a:r>
              <a:rPr lang="en-US" sz="2000" dirty="0">
                <a:latin typeface="Nyala" panose="02000504070300020003" pitchFamily="2" charset="0"/>
              </a:rPr>
              <a:t>Peer-to-peer networks are good choices for environments where:</a:t>
            </a:r>
          </a:p>
          <a:p>
            <a:pPr lvl="2"/>
            <a:r>
              <a:rPr lang="en-US" sz="2000" dirty="0">
                <a:latin typeface="Nyala" panose="02000504070300020003" pitchFamily="2" charset="0"/>
              </a:rPr>
              <a:t>Less users (10 users or fewer), Users share resources, such as printers, but no specialized servers exist</a:t>
            </a:r>
            <a:endParaRPr lang="en-US" sz="1400" dirty="0">
              <a:latin typeface="Nyala" panose="02000504070300020003" pitchFamily="2" charset="0"/>
            </a:endParaRPr>
          </a:p>
          <a:p>
            <a:pPr lvl="2"/>
            <a:r>
              <a:rPr lang="en-US" sz="2000" b="1" dirty="0">
                <a:latin typeface="Nyala" panose="02000504070300020003" pitchFamily="2" charset="0"/>
              </a:rPr>
              <a:t>Security</a:t>
            </a:r>
            <a:r>
              <a:rPr lang="en-US" sz="2000" dirty="0">
                <a:latin typeface="Nyala" panose="02000504070300020003" pitchFamily="2" charset="0"/>
              </a:rPr>
              <a:t> is </a:t>
            </a:r>
            <a:r>
              <a:rPr lang="en-US" sz="2000" b="1" dirty="0">
                <a:latin typeface="Nyala" panose="02000504070300020003" pitchFamily="2" charset="0"/>
              </a:rPr>
              <a:t>not an issue</a:t>
            </a:r>
            <a:r>
              <a:rPr lang="en-US" sz="2000" dirty="0">
                <a:latin typeface="Nyala" panose="02000504070300020003" pitchFamily="2" charset="0"/>
              </a:rPr>
              <a:t>, only limited growth within the foreseeable future</a:t>
            </a:r>
            <a:endParaRPr lang="en-US" sz="1400" dirty="0">
              <a:latin typeface="Nyala" panose="02000504070300020003" pitchFamily="2" charset="0"/>
            </a:endParaRPr>
          </a:p>
          <a:p>
            <a:pPr lvl="2"/>
            <a:endParaRPr lang="en-US" sz="1600" dirty="0">
              <a:latin typeface="Nyala" panose="02000504070300020003" pitchFamily="2" charset="0"/>
            </a:endParaRPr>
          </a:p>
          <a:p>
            <a:pPr lvl="2"/>
            <a:endParaRPr lang="en-US" sz="1400" dirty="0">
              <a:latin typeface="Nyala" panose="02000504070300020003" pitchFamily="2" charset="0"/>
            </a:endParaRPr>
          </a:p>
          <a:p>
            <a:pPr lvl="1"/>
            <a:endParaRPr lang="en-US" sz="2000" dirty="0">
              <a:latin typeface="Nyala" panose="020005040703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7437-7C96-4E2A-BBF2-E2372806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3481</TotalTime>
  <Words>3576</Words>
  <Application>Microsoft Office PowerPoint</Application>
  <PresentationFormat>On-screen Show (4:3)</PresentationFormat>
  <Paragraphs>446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Andalus</vt:lpstr>
      <vt:lpstr>Arial</vt:lpstr>
      <vt:lpstr>Calibri</vt:lpstr>
      <vt:lpstr>Calibri Light</vt:lpstr>
      <vt:lpstr>Nyala</vt:lpstr>
      <vt:lpstr>Sabon-Roman</vt:lpstr>
      <vt:lpstr>Times New Roman</vt:lpstr>
      <vt:lpstr>2_Office Theme</vt:lpstr>
      <vt:lpstr>  Debre Markos University Institute of Technology  Information Technology Academy Program </vt:lpstr>
      <vt:lpstr>Data communication </vt:lpstr>
      <vt:lpstr>1. What is a computer network?</vt:lpstr>
      <vt:lpstr>2. Applications &amp; Uses of Networks </vt:lpstr>
      <vt:lpstr>2. Applications &amp; Uses of Networks</vt:lpstr>
      <vt:lpstr>Networking Impacts In Our Daily Lives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3. Types of networks</vt:lpstr>
      <vt:lpstr>4. Computer network components</vt:lpstr>
      <vt:lpstr>4. Computer network components</vt:lpstr>
      <vt:lpstr>4. Computer network components</vt:lpstr>
      <vt:lpstr>4. Computer network components</vt:lpstr>
      <vt:lpstr>5. Computer network design and management</vt:lpstr>
      <vt:lpstr>5. Computer network design and management</vt:lpstr>
      <vt:lpstr>5. Computer network design and management</vt:lpstr>
      <vt:lpstr>PowerPoint Presentation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PowerPoint Presentation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5. Computer network design and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Three</dc:title>
  <dc:creator>Matiyas;Addis</dc:creator>
  <cp:lastModifiedBy>Luya</cp:lastModifiedBy>
  <cp:revision>472</cp:revision>
  <cp:lastPrinted>2020-11-11T09:09:23Z</cp:lastPrinted>
  <dcterms:created xsi:type="dcterms:W3CDTF">2010-03-16T06:14:09Z</dcterms:created>
  <dcterms:modified xsi:type="dcterms:W3CDTF">2021-03-15T19:42:42Z</dcterms:modified>
</cp:coreProperties>
</file>